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98" r:id="rId5"/>
    <p:sldId id="297" r:id="rId6"/>
    <p:sldId id="292" r:id="rId7"/>
    <p:sldId id="319" r:id="rId8"/>
    <p:sldId id="299" r:id="rId9"/>
    <p:sldId id="303" r:id="rId10"/>
    <p:sldId id="293" r:id="rId11"/>
    <p:sldId id="294" r:id="rId12"/>
    <p:sldId id="304" r:id="rId13"/>
    <p:sldId id="318" r:id="rId14"/>
    <p:sldId id="305" r:id="rId15"/>
    <p:sldId id="306" r:id="rId16"/>
    <p:sldId id="307" r:id="rId17"/>
    <p:sldId id="308" r:id="rId18"/>
    <p:sldId id="320" r:id="rId19"/>
    <p:sldId id="310" r:id="rId20"/>
    <p:sldId id="321" r:id="rId21"/>
    <p:sldId id="322" r:id="rId22"/>
    <p:sldId id="312" r:id="rId23"/>
    <p:sldId id="313" r:id="rId24"/>
    <p:sldId id="314" r:id="rId25"/>
    <p:sldId id="316" r:id="rId26"/>
    <p:sldId id="317"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B63B1-7080-EF34-58BD-6F04E9BE824D}" v="12" dt="2020-07-01T16:12:49.754"/>
  </p1510:revLst>
</p1510:revInfo>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88837" autoAdjust="0"/>
  </p:normalViewPr>
  <p:slideViewPr>
    <p:cSldViewPr snapToGrid="0">
      <p:cViewPr varScale="1">
        <p:scale>
          <a:sx n="77" d="100"/>
          <a:sy n="77" d="100"/>
        </p:scale>
        <p:origin x="720" y="6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8/4/2020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8/4/2020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7467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51834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Waiting</a:t>
            </a:r>
            <a:r>
              <a:rPr lang="en-US" baseline="0" dirty="0" smtClean="0"/>
              <a:t> on information from Health Services Department. </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256265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125227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182032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24</a:t>
            </a:fld>
            <a:endParaRPr lang="en-US" noProof="0" dirty="0"/>
          </a:p>
        </p:txBody>
      </p:sp>
    </p:spTree>
    <p:extLst>
      <p:ext uri="{BB962C8B-B14F-4D97-AF65-F5344CB8AC3E}">
        <p14:creationId xmlns:p14="http://schemas.microsoft.com/office/powerpoint/2010/main" val="384939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p:cNvSpPr/>
          <p:nvPr userDrawn="1"/>
        </p:nvSpPr>
        <p:spPr>
          <a:xfrm>
            <a:off x="9845336" y="6371351"/>
            <a:ext cx="18288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Edit Master text styles</a:t>
            </a:r>
          </a:p>
        </p:txBody>
      </p:sp>
      <p:sp>
        <p:nvSpPr>
          <p:cNvPr id="2" name="Rectangle 1"/>
          <p:cNvSpPr/>
          <p:nvPr userDrawn="1"/>
        </p:nvSpPr>
        <p:spPr>
          <a:xfrm>
            <a:off x="10049164" y="6371351"/>
            <a:ext cx="1710836"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398256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Rectangle 2"/>
          <p:cNvSpPr/>
          <p:nvPr userDrawn="1"/>
        </p:nvSpPr>
        <p:spPr>
          <a:xfrm>
            <a:off x="9929091" y="6371351"/>
            <a:ext cx="1597891"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61555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 name="Rectangle 2"/>
          <p:cNvSpPr/>
          <p:nvPr userDrawn="1"/>
        </p:nvSpPr>
        <p:spPr>
          <a:xfrm>
            <a:off x="10012218" y="6371351"/>
            <a:ext cx="1560946"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80143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3" name="Rectangle 2"/>
          <p:cNvSpPr/>
          <p:nvPr userDrawn="1"/>
        </p:nvSpPr>
        <p:spPr>
          <a:xfrm>
            <a:off x="9947564" y="6371351"/>
            <a:ext cx="1542472"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204063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Rectangle 5"/>
          <p:cNvSpPr/>
          <p:nvPr userDrawn="1"/>
        </p:nvSpPr>
        <p:spPr>
          <a:xfrm>
            <a:off x="10039927" y="6371351"/>
            <a:ext cx="1514764"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150585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Edit Master text styles</a:t>
            </a:r>
          </a:p>
        </p:txBody>
      </p:sp>
      <p:sp>
        <p:nvSpPr>
          <p:cNvPr id="5" name="Rectangle 4"/>
          <p:cNvSpPr/>
          <p:nvPr userDrawn="1"/>
        </p:nvSpPr>
        <p:spPr>
          <a:xfrm>
            <a:off x="10160000" y="6371351"/>
            <a:ext cx="138545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287724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Rectangle 3"/>
          <p:cNvSpPr/>
          <p:nvPr userDrawn="1"/>
        </p:nvSpPr>
        <p:spPr>
          <a:xfrm>
            <a:off x="10049164" y="6371352"/>
            <a:ext cx="1710836"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390043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6" name="Rectangle 5"/>
          <p:cNvSpPr/>
          <p:nvPr userDrawn="1"/>
        </p:nvSpPr>
        <p:spPr>
          <a:xfrm>
            <a:off x="19440931" y="13017108"/>
            <a:ext cx="904300" cy="13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6" name="Rectangle 5"/>
          <p:cNvSpPr/>
          <p:nvPr userDrawn="1"/>
        </p:nvSpPr>
        <p:spPr>
          <a:xfrm>
            <a:off x="9775824" y="6371350"/>
            <a:ext cx="1984136" cy="432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6880" y="6371349"/>
            <a:ext cx="1062067" cy="386896"/>
          </a:xfrm>
          <a:prstGeom prst="rect">
            <a:avLst/>
          </a:prstGeom>
          <a:solidFill>
            <a:schemeClr val="bg1"/>
          </a:solidFill>
        </p:spPr>
      </p:pic>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7" name="Rectangle 6"/>
          <p:cNvSpPr/>
          <p:nvPr userDrawn="1"/>
        </p:nvSpPr>
        <p:spPr>
          <a:xfrm>
            <a:off x="9827581" y="6371351"/>
            <a:ext cx="193241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
        <p:nvSpPr>
          <p:cNvPr id="6" name="Rectangle 5"/>
          <p:cNvSpPr/>
          <p:nvPr userDrawn="1"/>
        </p:nvSpPr>
        <p:spPr>
          <a:xfrm>
            <a:off x="9792070" y="6371352"/>
            <a:ext cx="196793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
        <p:nvSpPr>
          <p:cNvPr id="3" name="Rectangle 2"/>
          <p:cNvSpPr/>
          <p:nvPr userDrawn="1"/>
        </p:nvSpPr>
        <p:spPr>
          <a:xfrm>
            <a:off x="9854214" y="6371351"/>
            <a:ext cx="1793289"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6" name="Rectangle 5"/>
          <p:cNvSpPr/>
          <p:nvPr userDrawn="1"/>
        </p:nvSpPr>
        <p:spPr>
          <a:xfrm>
            <a:off x="9809825" y="6371351"/>
            <a:ext cx="195017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Twin Rivers -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0067636" y="6371351"/>
            <a:ext cx="1496291" cy="431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Twin Rivers - Home"/>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0353078" y="6406862"/>
            <a:ext cx="1062067" cy="386896"/>
          </a:xfrm>
          <a:prstGeom prst="rect">
            <a:avLst/>
          </a:prstGeom>
          <a:solidFill>
            <a:schemeClr val="bg1"/>
          </a:solidFill>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67" r:id="rId12"/>
    <p:sldLayoutId id="2147483668" r:id="rId13"/>
    <p:sldLayoutId id="2147483670" r:id="rId14"/>
    <p:sldLayoutId id="2147483673" r:id="rId15"/>
    <p:sldLayoutId id="2147483674" r:id="rId16"/>
    <p:sldLayoutId id="2147483654" r:id="rId17"/>
    <p:sldLayoutId id="2147483675" r:id="rId18"/>
    <p:sldLayoutId id="2147483672" r:id="rId19"/>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cid:5c6d3163-1523-4e7a-adfc-9c7f6412e93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win Rivers Unified (@TwinRiversUSD)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l="20205" r="21078" b="1"/>
          <a:stretch/>
        </p:blipFill>
        <p:spPr bwMode="auto">
          <a:xfrm>
            <a:off x="2411412" y="10"/>
            <a:ext cx="9780588" cy="6371341"/>
          </a:xfrm>
          <a:prstGeom prst="rect">
            <a:avLst/>
          </a:prstGeom>
          <a:solidFill>
            <a:srgbClr val="FFFFFF"/>
          </a:solidFill>
          <a:extLst/>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5958000" cy="1958400"/>
          </a:xfrm>
        </p:spPr>
        <p:txBody>
          <a:bodyPr anchor="ctr">
            <a:normAutofit/>
          </a:bodyPr>
          <a:lstStyle/>
          <a:p>
            <a:r>
              <a:rPr lang="en-US" dirty="0" smtClean="0"/>
              <a:t>Transportation </a:t>
            </a:r>
            <a:endParaRPr lang="en-US" dirty="0"/>
          </a:p>
        </p:txBody>
      </p:sp>
      <p:sp>
        <p:nvSpPr>
          <p:cNvPr id="73" name="Text Placeholder 3">
            <a:extLst>
              <a:ext uri="{FF2B5EF4-FFF2-40B4-BE49-F238E27FC236}">
                <a16:creationId xmlns:a16="http://schemas.microsoft.com/office/drawing/2014/main" id="{6270DC40-3EE5-47FC-AF37-59726EA18A81}"/>
              </a:ext>
            </a:extLst>
          </p:cNvPr>
          <p:cNvSpPr>
            <a:spLocks noGrp="1"/>
          </p:cNvSpPr>
          <p:nvPr>
            <p:ph type="body" sz="quarter" idx="13"/>
          </p:nvPr>
        </p:nvSpPr>
        <p:spPr>
          <a:xfrm>
            <a:off x="0" y="4110760"/>
            <a:ext cx="5956300" cy="1100565"/>
          </a:xfrm>
        </p:spPr>
        <p:txBody>
          <a:bodyPr/>
          <a:lstStyle/>
          <a:p>
            <a:r>
              <a:rPr lang="en-US" dirty="0" smtClean="0"/>
              <a:t>Back to School </a:t>
            </a:r>
          </a:p>
          <a:p>
            <a:r>
              <a:rPr lang="en-US" dirty="0" smtClean="0"/>
              <a:t>- </a:t>
            </a:r>
            <a:r>
              <a:rPr lang="en-US" dirty="0"/>
              <a:t>Timothy Shannon, Director Transportation Services </a:t>
            </a:r>
          </a:p>
          <a:p>
            <a:endParaRPr lang="en-US" dirty="0"/>
          </a:p>
        </p:txBody>
      </p:sp>
      <p:sp>
        <p:nvSpPr>
          <p:cNvPr id="77" name="Slide Number Placeholder 5">
            <a:extLst>
              <a:ext uri="{FF2B5EF4-FFF2-40B4-BE49-F238E27FC236}">
                <a16:creationId xmlns:a16="http://schemas.microsoft.com/office/drawing/2014/main" id="{D8F84096-53A8-46DC-AB39-9C2DB6D5A9B1}"/>
              </a:ext>
            </a:extLst>
          </p:cNvPr>
          <p:cNvSpPr>
            <a:spLocks noGrp="1"/>
          </p:cNvSpPr>
          <p:nvPr>
            <p:ph type="sldNum" sz="quarter" idx="12"/>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1</a:t>
            </a:fld>
            <a:endParaRPr lang="en-US" noProof="0" dirty="0"/>
          </a:p>
        </p:txBody>
      </p:sp>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Seating Arrangement</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7999"/>
            <a:ext cx="11339513" cy="5363351"/>
          </a:xfrm>
        </p:spPr>
        <p:txBody>
          <a:bodyPr/>
          <a:lstStyle/>
          <a:p>
            <a:r>
              <a:rPr lang="en-US" dirty="0" smtClean="0"/>
              <a:t>– </a:t>
            </a:r>
            <a:r>
              <a:rPr lang="en-US" dirty="0"/>
              <a:t>E</a:t>
            </a:r>
            <a:r>
              <a:rPr lang="en-US" dirty="0" smtClean="0"/>
              <a:t>very other seat</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7" name="Picture 6" descr="Image"/>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78287" y="1340282"/>
            <a:ext cx="5583028" cy="5031068"/>
          </a:xfrm>
          <a:prstGeom prst="rect">
            <a:avLst/>
          </a:prstGeom>
          <a:noFill/>
          <a:ln>
            <a:noFill/>
          </a:ln>
        </p:spPr>
      </p:pic>
      <p:pic>
        <p:nvPicPr>
          <p:cNvPr id="6" name="Picture 5"/>
          <p:cNvPicPr>
            <a:picLocks noChangeAspect="1"/>
          </p:cNvPicPr>
          <p:nvPr/>
        </p:nvPicPr>
        <p:blipFill>
          <a:blip r:embed="rId5"/>
          <a:stretch>
            <a:fillRect/>
          </a:stretch>
        </p:blipFill>
        <p:spPr>
          <a:xfrm>
            <a:off x="431801" y="1340282"/>
            <a:ext cx="11029516" cy="5031068"/>
          </a:xfrm>
          <a:prstGeom prst="rect">
            <a:avLst/>
          </a:prstGeom>
        </p:spPr>
      </p:pic>
    </p:spTree>
    <p:extLst>
      <p:ext uri="{BB962C8B-B14F-4D97-AF65-F5344CB8AC3E}">
        <p14:creationId xmlns:p14="http://schemas.microsoft.com/office/powerpoint/2010/main" val="239279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481085-96AD-4462-8850-D04213D475F0}"/>
              </a:ext>
            </a:extLst>
          </p:cNvPr>
          <p:cNvPicPr>
            <a:picLocks noChangeAspect="1"/>
          </p:cNvPicPr>
          <p:nvPr/>
        </p:nvPicPr>
        <p:blipFill rotWithShape="1">
          <a:blip r:embed="rId2"/>
          <a:srcRect r="5861" b="5"/>
          <a:stretch/>
        </p:blipFill>
        <p:spPr>
          <a:xfrm>
            <a:off x="21" y="10"/>
            <a:ext cx="12195963" cy="6802661"/>
          </a:xfrm>
          <a:prstGeom prst="rect">
            <a:avLst/>
          </a:prstGeom>
          <a:noFill/>
        </p:spPr>
      </p:pic>
      <p:sp>
        <p:nvSpPr>
          <p:cNvPr id="20" name="Title 2">
            <a:extLst>
              <a:ext uri="{FF2B5EF4-FFF2-40B4-BE49-F238E27FC236}">
                <a16:creationId xmlns:a16="http://schemas.microsoft.com/office/drawing/2014/main" id="{0CC9F554-06C0-4F8C-BCC2-DAD80F8ED077}"/>
              </a:ext>
            </a:extLst>
          </p:cNvPr>
          <p:cNvSpPr>
            <a:spLocks noGrp="1"/>
          </p:cNvSpPr>
          <p:nvPr>
            <p:ph type="ctrTitle"/>
          </p:nvPr>
        </p:nvSpPr>
        <p:spPr>
          <a:xfrm>
            <a:off x="6235700" y="2204792"/>
            <a:ext cx="5956300" cy="1944000"/>
          </a:xfrm>
        </p:spPr>
        <p:txBody>
          <a:bodyPr/>
          <a:lstStyle/>
          <a:p>
            <a:r>
              <a:rPr lang="en-US" dirty="0" smtClean="0"/>
              <a:t>Passive Screening</a:t>
            </a:r>
            <a:endParaRPr lang="en-US" dirty="0"/>
          </a:p>
        </p:txBody>
      </p:sp>
      <p:sp>
        <p:nvSpPr>
          <p:cNvPr id="22" name="Text Placeholder 3">
            <a:extLst>
              <a:ext uri="{FF2B5EF4-FFF2-40B4-BE49-F238E27FC236}">
                <a16:creationId xmlns:a16="http://schemas.microsoft.com/office/drawing/2014/main" id="{E59AC4EE-1698-4381-AB9C-BBCD335758F5}"/>
              </a:ext>
            </a:extLst>
          </p:cNvPr>
          <p:cNvSpPr>
            <a:spLocks noGrp="1"/>
          </p:cNvSpPr>
          <p:nvPr>
            <p:ph type="body" sz="quarter" idx="13"/>
          </p:nvPr>
        </p:nvSpPr>
        <p:spPr>
          <a:xfrm>
            <a:off x="6235700" y="4148860"/>
            <a:ext cx="5956300" cy="1100565"/>
          </a:xfrm>
        </p:spPr>
        <p:txBody>
          <a:bodyPr/>
          <a:lstStyle/>
          <a:p>
            <a:r>
              <a:rPr lang="en-US" dirty="0" smtClean="0"/>
              <a:t>Drivers and Students </a:t>
            </a:r>
          </a:p>
          <a:p>
            <a:r>
              <a:rPr lang="en-US" dirty="0" smtClean="0"/>
              <a:t>- </a:t>
            </a:r>
            <a:r>
              <a:rPr lang="en-US" dirty="0"/>
              <a:t>Nancy Jensen, Ca State Certified School Bus Driver Instructor</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smtClean="0"/>
              <a:pPr>
                <a:spcAft>
                  <a:spcPts val="600"/>
                </a:spcAft>
              </a:pPr>
              <a:t>11</a:t>
            </a:fld>
            <a:endParaRPr lang="en-US" dirty="0"/>
          </a:p>
        </p:txBody>
      </p:sp>
    </p:spTree>
    <p:extLst>
      <p:ext uri="{BB962C8B-B14F-4D97-AF65-F5344CB8AC3E}">
        <p14:creationId xmlns:p14="http://schemas.microsoft.com/office/powerpoint/2010/main" val="406972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Passive Screening for Drivers &amp; Students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Checklist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12</a:t>
            </a:fld>
            <a:endParaRPr lang="en-US" dirty="0"/>
          </a:p>
        </p:txBody>
      </p:sp>
      <p:sp>
        <p:nvSpPr>
          <p:cNvPr id="4" name="TextBox 3"/>
          <p:cNvSpPr txBox="1"/>
          <p:nvPr/>
        </p:nvSpPr>
        <p:spPr>
          <a:xfrm>
            <a:off x="431800" y="1368000"/>
            <a:ext cx="11079619" cy="5078313"/>
          </a:xfrm>
          <a:prstGeom prst="rect">
            <a:avLst/>
          </a:prstGeom>
          <a:solidFill>
            <a:schemeClr val="tx1">
              <a:lumMod val="85000"/>
              <a:lumOff val="15000"/>
            </a:schemeClr>
          </a:solidFill>
        </p:spPr>
        <p:txBody>
          <a:bodyPr wrap="square" rtlCol="0">
            <a:spAutoFit/>
          </a:bodyPr>
          <a:lstStyle/>
          <a:p>
            <a:r>
              <a:rPr lang="en-US" dirty="0" smtClean="0">
                <a:solidFill>
                  <a:schemeClr val="bg1"/>
                </a:solidFill>
              </a:rPr>
              <a:t>Do </a:t>
            </a:r>
            <a:r>
              <a:rPr lang="en-US" dirty="0">
                <a:solidFill>
                  <a:schemeClr val="bg1"/>
                </a:solidFill>
              </a:rPr>
              <a:t>you have any of the following? </a:t>
            </a:r>
          </a:p>
          <a:p>
            <a:r>
              <a:rPr lang="en-US" dirty="0">
                <a:solidFill>
                  <a:schemeClr val="bg1"/>
                </a:solidFill>
              </a:rPr>
              <a:t> </a:t>
            </a:r>
            <a:r>
              <a:rPr lang="en-US" i="1" dirty="0">
                <a:solidFill>
                  <a:schemeClr val="bg1"/>
                </a:solidFill>
              </a:rPr>
              <a:t>If you answer yes to any of the below, please contact the manager or school. Do not come into work or school until you have been medically cleared to return to work or school.</a:t>
            </a:r>
            <a:endParaRPr lang="en-US" dirty="0">
              <a:solidFill>
                <a:schemeClr val="bg1"/>
              </a:solidFill>
            </a:endParaRPr>
          </a:p>
          <a:p>
            <a:r>
              <a:rPr lang="en-US" dirty="0">
                <a:solidFill>
                  <a:schemeClr val="bg1"/>
                </a:solidFill>
              </a:rPr>
              <a:t>□	Fever or chills</a:t>
            </a:r>
          </a:p>
          <a:p>
            <a:r>
              <a:rPr lang="en-US" dirty="0">
                <a:solidFill>
                  <a:schemeClr val="bg1"/>
                </a:solidFill>
              </a:rPr>
              <a:t>•	Anyone with symptoms of acute respiratory illness should notify their supervisor and stay home until they are free of fever (100.4° F [38.0° C] or higher using an oral thermometer), have signs of a fever, and any other symptoms for at least 24 hours, without the use of fever-reducing or other symptom-altering medicines (e.g., cough suppressants).</a:t>
            </a:r>
          </a:p>
          <a:p>
            <a:r>
              <a:rPr lang="en-US" dirty="0">
                <a:solidFill>
                  <a:schemeClr val="bg1"/>
                </a:solidFill>
              </a:rPr>
              <a:t>□	Cough</a:t>
            </a:r>
          </a:p>
          <a:p>
            <a:r>
              <a:rPr lang="en-US" dirty="0">
                <a:solidFill>
                  <a:schemeClr val="bg1"/>
                </a:solidFill>
              </a:rPr>
              <a:t>□	Shortness of breath or difficulty breathing</a:t>
            </a:r>
          </a:p>
          <a:p>
            <a:r>
              <a:rPr lang="en-US" dirty="0">
                <a:solidFill>
                  <a:schemeClr val="bg1"/>
                </a:solidFill>
              </a:rPr>
              <a:t>□	Fatigue</a:t>
            </a:r>
          </a:p>
          <a:p>
            <a:r>
              <a:rPr lang="en-US" dirty="0">
                <a:solidFill>
                  <a:schemeClr val="bg1"/>
                </a:solidFill>
              </a:rPr>
              <a:t>□	Muscle or body aches</a:t>
            </a:r>
          </a:p>
          <a:p>
            <a:r>
              <a:rPr lang="en-US" dirty="0">
                <a:solidFill>
                  <a:schemeClr val="bg1"/>
                </a:solidFill>
              </a:rPr>
              <a:t>□	Headache</a:t>
            </a:r>
          </a:p>
          <a:p>
            <a:r>
              <a:rPr lang="en-US" dirty="0">
                <a:solidFill>
                  <a:schemeClr val="bg1"/>
                </a:solidFill>
              </a:rPr>
              <a:t>□	New loss of taste or smell</a:t>
            </a:r>
          </a:p>
          <a:p>
            <a:r>
              <a:rPr lang="en-US" dirty="0">
                <a:solidFill>
                  <a:schemeClr val="bg1"/>
                </a:solidFill>
              </a:rPr>
              <a:t>□	Sore throat</a:t>
            </a:r>
          </a:p>
          <a:p>
            <a:r>
              <a:rPr lang="en-US" dirty="0">
                <a:solidFill>
                  <a:schemeClr val="bg1"/>
                </a:solidFill>
              </a:rPr>
              <a:t>□	Congestion or runny nose</a:t>
            </a:r>
          </a:p>
          <a:p>
            <a:r>
              <a:rPr lang="en-US" dirty="0">
                <a:solidFill>
                  <a:schemeClr val="bg1"/>
                </a:solidFill>
              </a:rPr>
              <a:t>□	Nausea or vomiting</a:t>
            </a:r>
          </a:p>
          <a:p>
            <a:r>
              <a:rPr lang="en-US" dirty="0">
                <a:solidFill>
                  <a:schemeClr val="bg1"/>
                </a:solidFill>
              </a:rPr>
              <a:t>□	</a:t>
            </a:r>
            <a:r>
              <a:rPr lang="en-US" dirty="0" smtClean="0">
                <a:solidFill>
                  <a:schemeClr val="bg1"/>
                </a:solidFill>
              </a:rPr>
              <a:t>Diarrhea</a:t>
            </a:r>
            <a:endParaRPr lang="en-US" dirty="0">
              <a:solidFill>
                <a:schemeClr val="bg1"/>
              </a:solidFill>
            </a:endParaRPr>
          </a:p>
        </p:txBody>
      </p:sp>
    </p:spTree>
    <p:extLst>
      <p:ext uri="{BB962C8B-B14F-4D97-AF65-F5344CB8AC3E}">
        <p14:creationId xmlns:p14="http://schemas.microsoft.com/office/powerpoint/2010/main" val="360987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Passive Screening for Drivers &amp; Students – Continued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sz="2800" b="1" dirty="0" smtClean="0"/>
              <a:t>          Are you ill, or caring for someone who is ill? </a:t>
            </a:r>
            <a:endParaRPr lang="en-US" sz="2800" b="1"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sp>
        <p:nvSpPr>
          <p:cNvPr id="4" name="TextBox 3"/>
          <p:cNvSpPr txBox="1"/>
          <p:nvPr/>
        </p:nvSpPr>
        <p:spPr>
          <a:xfrm>
            <a:off x="431800" y="1368000"/>
            <a:ext cx="11079619" cy="3785652"/>
          </a:xfrm>
          <a:prstGeom prst="rect">
            <a:avLst/>
          </a:prstGeom>
          <a:solidFill>
            <a:schemeClr val="tx1">
              <a:lumMod val="85000"/>
              <a:lumOff val="15000"/>
            </a:schemeClr>
          </a:solidFill>
        </p:spPr>
        <p:txBody>
          <a:bodyPr wrap="square" rtlCol="0">
            <a:spAutoFit/>
          </a:bodyPr>
          <a:lstStyle/>
          <a:p>
            <a:r>
              <a:rPr lang="en-US" sz="2400" dirty="0">
                <a:solidFill>
                  <a:schemeClr val="bg1">
                    <a:lumMod val="95000"/>
                  </a:schemeClr>
                </a:solidFill>
              </a:rPr>
              <a:t>•	Employees/students who are well but who have a sick family member at home with COVID-19 should notify their supervisor and stay home</a:t>
            </a:r>
            <a:r>
              <a:rPr lang="en-US" sz="2400" dirty="0" smtClean="0">
                <a:solidFill>
                  <a:schemeClr val="bg1">
                    <a:lumMod val="95000"/>
                  </a:schemeClr>
                </a:solidFill>
              </a:rPr>
              <a:t>.</a:t>
            </a:r>
          </a:p>
          <a:p>
            <a:endParaRPr lang="en-US" sz="2400" dirty="0">
              <a:solidFill>
                <a:schemeClr val="bg1">
                  <a:lumMod val="95000"/>
                </a:schemeClr>
              </a:solidFill>
            </a:endParaRPr>
          </a:p>
          <a:p>
            <a:r>
              <a:rPr lang="en-US" sz="2400" dirty="0">
                <a:solidFill>
                  <a:schemeClr val="bg1">
                    <a:lumMod val="95000"/>
                  </a:schemeClr>
                </a:solidFill>
              </a:rPr>
              <a:t>•	If an employee/student is confirmed to have COVID-19, employers should inform fellow employees of their possible exposure to COVID-19 in the workplace but maintain confidentiality as required by the Americans with Disabilities Act (ADA).</a:t>
            </a:r>
          </a:p>
          <a:p>
            <a:r>
              <a:rPr lang="en-US" sz="2400" dirty="0">
                <a:solidFill>
                  <a:schemeClr val="bg1">
                    <a:lumMod val="95000"/>
                  </a:schemeClr>
                </a:solidFill>
              </a:rPr>
              <a:t>In the last two weeks, have you</a:t>
            </a:r>
            <a:r>
              <a:rPr lang="en-US" sz="2400" dirty="0" smtClean="0">
                <a:solidFill>
                  <a:schemeClr val="bg1">
                    <a:lumMod val="95000"/>
                  </a:schemeClr>
                </a:solidFill>
              </a:rPr>
              <a:t>?</a:t>
            </a:r>
          </a:p>
          <a:p>
            <a:endParaRPr lang="en-US" sz="2400" dirty="0">
              <a:solidFill>
                <a:schemeClr val="bg1">
                  <a:lumMod val="95000"/>
                </a:schemeClr>
              </a:solidFill>
            </a:endParaRPr>
          </a:p>
          <a:p>
            <a:r>
              <a:rPr lang="en-US" sz="2400" dirty="0">
                <a:solidFill>
                  <a:schemeClr val="bg1">
                    <a:lumMod val="95000"/>
                  </a:schemeClr>
                </a:solidFill>
              </a:rPr>
              <a:t>□	Had contact with someone diagnosed with COVID-19?</a:t>
            </a:r>
          </a:p>
          <a:p>
            <a:r>
              <a:rPr lang="en-US" sz="2400" dirty="0">
                <a:solidFill>
                  <a:schemeClr val="bg1">
                    <a:lumMod val="95000"/>
                  </a:schemeClr>
                </a:solidFill>
              </a:rPr>
              <a:t>□	Live in or visit a place where COVID-19 is spreading?</a:t>
            </a:r>
          </a:p>
        </p:txBody>
      </p:sp>
    </p:spTree>
    <p:extLst>
      <p:ext uri="{BB962C8B-B14F-4D97-AF65-F5344CB8AC3E}">
        <p14:creationId xmlns:p14="http://schemas.microsoft.com/office/powerpoint/2010/main" val="180420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dirty="0" smtClean="0"/>
              <a:t>Bus pass/ID Card </a:t>
            </a:r>
            <a:endParaRPr lang="en-US"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dirty="0" smtClean="0"/>
              <a:t>How to obtain a card  </a:t>
            </a:r>
          </a:p>
          <a:p>
            <a:r>
              <a:rPr lang="en-US" dirty="0" smtClean="0"/>
              <a:t>– Timothy Shannon, Director Transportation Services </a:t>
            </a:r>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898" y="0"/>
            <a:ext cx="7290102" cy="6371351"/>
          </a:xfrm>
          <a:prstGeom prst="rect">
            <a:avLst/>
          </a:prstGeom>
        </p:spPr>
      </p:pic>
    </p:spTree>
    <p:extLst>
      <p:ext uri="{BB962C8B-B14F-4D97-AF65-F5344CB8AC3E}">
        <p14:creationId xmlns:p14="http://schemas.microsoft.com/office/powerpoint/2010/main" val="1039121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Buss Pass/ID Cards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sz="2800" b="1" dirty="0" smtClean="0"/>
              <a:t>          Students who need a card </a:t>
            </a:r>
            <a:endParaRPr lang="en-US" sz="2800" b="1"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15</a:t>
            </a:fld>
            <a:endParaRPr lang="en-US" dirty="0"/>
          </a:p>
        </p:txBody>
      </p:sp>
      <p:sp>
        <p:nvSpPr>
          <p:cNvPr id="4" name="TextBox 3"/>
          <p:cNvSpPr txBox="1"/>
          <p:nvPr/>
        </p:nvSpPr>
        <p:spPr>
          <a:xfrm>
            <a:off x="431800" y="1368000"/>
            <a:ext cx="11079619" cy="4524315"/>
          </a:xfrm>
          <a:prstGeom prst="rect">
            <a:avLst/>
          </a:prstGeom>
          <a:solidFill>
            <a:schemeClr val="tx1">
              <a:lumMod val="85000"/>
              <a:lumOff val="15000"/>
            </a:schemeClr>
          </a:solidFill>
        </p:spPr>
        <p:txBody>
          <a:bodyPr wrap="square" rtlCol="0">
            <a:spAutoFit/>
          </a:bodyPr>
          <a:lstStyle/>
          <a:p>
            <a:pPr marL="342900" indent="-342900">
              <a:buFont typeface="Arial" panose="020B0604020202020204" pitchFamily="34" charset="0"/>
              <a:buChar char="•"/>
            </a:pPr>
            <a:r>
              <a:rPr lang="en-US" sz="2400" dirty="0" smtClean="0">
                <a:solidFill>
                  <a:schemeClr val="bg1">
                    <a:lumMod val="95000"/>
                  </a:schemeClr>
                </a:solidFill>
              </a:rPr>
              <a:t>All student who need a bus pass must request through the office manager at their school site.  </a:t>
            </a:r>
          </a:p>
          <a:p>
            <a:pPr marL="342900" indent="-342900">
              <a:buFont typeface="Arial" panose="020B0604020202020204" pitchFamily="34" charset="0"/>
              <a:buChar char="•"/>
            </a:pPr>
            <a:endParaRPr lang="en-US" sz="2400" dirty="0" smtClean="0">
              <a:solidFill>
                <a:schemeClr val="bg1">
                  <a:lumMod val="95000"/>
                </a:schemeClr>
              </a:solidFill>
            </a:endParaRPr>
          </a:p>
          <a:p>
            <a:pPr marL="342900" indent="-342900">
              <a:buFont typeface="Arial" panose="020B0604020202020204" pitchFamily="34" charset="0"/>
              <a:buChar char="•"/>
            </a:pPr>
            <a:r>
              <a:rPr lang="en-US" sz="2400" dirty="0" smtClean="0">
                <a:solidFill>
                  <a:schemeClr val="bg1">
                    <a:lumMod val="95000"/>
                  </a:schemeClr>
                </a:solidFill>
              </a:rPr>
              <a:t>School site must provide a current list of actual student riders wishing to ride for the current school year.</a:t>
            </a:r>
          </a:p>
          <a:p>
            <a:pPr marL="342900" indent="-342900">
              <a:buFont typeface="Arial" panose="020B0604020202020204" pitchFamily="34" charset="0"/>
              <a:buChar char="•"/>
            </a:pPr>
            <a:endParaRPr lang="en-US" sz="2400" dirty="0">
              <a:solidFill>
                <a:schemeClr val="bg1">
                  <a:lumMod val="95000"/>
                </a:schemeClr>
              </a:solidFill>
            </a:endParaRPr>
          </a:p>
          <a:p>
            <a:pPr marL="342900" indent="-342900">
              <a:buFont typeface="Arial" panose="020B0604020202020204" pitchFamily="34" charset="0"/>
              <a:buChar char="•"/>
            </a:pPr>
            <a:r>
              <a:rPr lang="en-US" sz="2400" dirty="0" smtClean="0">
                <a:solidFill>
                  <a:schemeClr val="bg1">
                    <a:lumMod val="95000"/>
                  </a:schemeClr>
                </a:solidFill>
              </a:rPr>
              <a:t>Initial bus passes will be printed by Transportation and delivered to the office managers for further distribution.</a:t>
            </a:r>
          </a:p>
          <a:p>
            <a:pPr marL="342900" indent="-342900">
              <a:buFont typeface="Arial" panose="020B0604020202020204" pitchFamily="34" charset="0"/>
              <a:buChar char="•"/>
            </a:pPr>
            <a:endParaRPr lang="en-US" sz="2400" dirty="0" smtClean="0">
              <a:solidFill>
                <a:schemeClr val="bg1">
                  <a:lumMod val="95000"/>
                </a:schemeClr>
              </a:solidFill>
            </a:endParaRPr>
          </a:p>
          <a:p>
            <a:pPr marL="342900" indent="-342900">
              <a:buFont typeface="Arial" panose="020B0604020202020204" pitchFamily="34" charset="0"/>
              <a:buChar char="•"/>
            </a:pPr>
            <a:r>
              <a:rPr lang="en-US" sz="2400" dirty="0" smtClean="0">
                <a:solidFill>
                  <a:schemeClr val="bg1">
                    <a:lumMod val="95000"/>
                  </a:schemeClr>
                </a:solidFill>
              </a:rPr>
              <a:t>In 2020/2021 -  High School students see your school office manager.  All others ask your bus drivers. </a:t>
            </a:r>
          </a:p>
          <a:p>
            <a:endParaRPr lang="en-US" sz="2400" dirty="0">
              <a:solidFill>
                <a:schemeClr val="bg1">
                  <a:lumMod val="95000"/>
                </a:schemeClr>
              </a:solidFill>
            </a:endParaRPr>
          </a:p>
        </p:txBody>
      </p:sp>
    </p:spTree>
    <p:extLst>
      <p:ext uri="{BB962C8B-B14F-4D97-AF65-F5344CB8AC3E}">
        <p14:creationId xmlns:p14="http://schemas.microsoft.com/office/powerpoint/2010/main" val="3235327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481085-96AD-4462-8850-D04213D475F0}"/>
              </a:ext>
            </a:extLst>
          </p:cNvPr>
          <p:cNvPicPr>
            <a:picLocks noChangeAspect="1"/>
          </p:cNvPicPr>
          <p:nvPr/>
        </p:nvPicPr>
        <p:blipFill rotWithShape="1">
          <a:blip r:embed="rId2"/>
          <a:srcRect r="5861" b="5"/>
          <a:stretch/>
        </p:blipFill>
        <p:spPr>
          <a:xfrm>
            <a:off x="21" y="10"/>
            <a:ext cx="12195963" cy="6802661"/>
          </a:xfrm>
          <a:prstGeom prst="rect">
            <a:avLst/>
          </a:prstGeom>
          <a:noFill/>
        </p:spPr>
      </p:pic>
      <p:sp>
        <p:nvSpPr>
          <p:cNvPr id="20" name="Title 2">
            <a:extLst>
              <a:ext uri="{FF2B5EF4-FFF2-40B4-BE49-F238E27FC236}">
                <a16:creationId xmlns:a16="http://schemas.microsoft.com/office/drawing/2014/main" id="{0CC9F554-06C0-4F8C-BCC2-DAD80F8ED077}"/>
              </a:ext>
            </a:extLst>
          </p:cNvPr>
          <p:cNvSpPr>
            <a:spLocks noGrp="1"/>
          </p:cNvSpPr>
          <p:nvPr>
            <p:ph type="ctrTitle"/>
          </p:nvPr>
        </p:nvSpPr>
        <p:spPr>
          <a:xfrm>
            <a:off x="6235700" y="2204792"/>
            <a:ext cx="5956300" cy="1944000"/>
          </a:xfrm>
        </p:spPr>
        <p:txBody>
          <a:bodyPr/>
          <a:lstStyle/>
          <a:p>
            <a:r>
              <a:rPr lang="en-US" dirty="0" smtClean="0"/>
              <a:t>Communications </a:t>
            </a:r>
            <a:endParaRPr lang="en-US" dirty="0"/>
          </a:p>
        </p:txBody>
      </p:sp>
      <p:sp>
        <p:nvSpPr>
          <p:cNvPr id="22" name="Text Placeholder 3">
            <a:extLst>
              <a:ext uri="{FF2B5EF4-FFF2-40B4-BE49-F238E27FC236}">
                <a16:creationId xmlns:a16="http://schemas.microsoft.com/office/drawing/2014/main" id="{E59AC4EE-1698-4381-AB9C-BBCD335758F5}"/>
              </a:ext>
            </a:extLst>
          </p:cNvPr>
          <p:cNvSpPr>
            <a:spLocks noGrp="1"/>
          </p:cNvSpPr>
          <p:nvPr>
            <p:ph type="body" sz="quarter" idx="13"/>
          </p:nvPr>
        </p:nvSpPr>
        <p:spPr>
          <a:xfrm>
            <a:off x="6235700" y="4148860"/>
            <a:ext cx="5956300" cy="1100565"/>
          </a:xfrm>
        </p:spPr>
        <p:txBody>
          <a:bodyPr/>
          <a:lstStyle/>
          <a:p>
            <a:r>
              <a:rPr lang="en-US" dirty="0" smtClean="0"/>
              <a:t>Parents, Students, and Staff </a:t>
            </a:r>
          </a:p>
          <a:p>
            <a:r>
              <a:rPr lang="en-US" dirty="0" smtClean="0"/>
              <a:t>– Victoria Sanchez, Manager Transportation Services  </a:t>
            </a:r>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smtClean="0"/>
              <a:pPr>
                <a:spcAft>
                  <a:spcPts val="600"/>
                </a:spcAft>
              </a:pPr>
              <a:t>16</a:t>
            </a:fld>
            <a:endParaRPr lang="en-US" dirty="0"/>
          </a:p>
        </p:txBody>
      </p:sp>
    </p:spTree>
    <p:extLst>
      <p:ext uri="{BB962C8B-B14F-4D97-AF65-F5344CB8AC3E}">
        <p14:creationId xmlns:p14="http://schemas.microsoft.com/office/powerpoint/2010/main" val="3508949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Communication – outlets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Checklist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17</a:t>
            </a:fld>
            <a:endParaRPr lang="en-US" dirty="0"/>
          </a:p>
        </p:txBody>
      </p:sp>
      <p:sp>
        <p:nvSpPr>
          <p:cNvPr id="4" name="TextBox 3"/>
          <p:cNvSpPr txBox="1"/>
          <p:nvPr/>
        </p:nvSpPr>
        <p:spPr>
          <a:xfrm>
            <a:off x="431800" y="1368000"/>
            <a:ext cx="11079619" cy="4278094"/>
          </a:xfrm>
          <a:prstGeom prst="rect">
            <a:avLst/>
          </a:prstGeom>
          <a:solidFill>
            <a:schemeClr val="tx1"/>
          </a:solidFill>
        </p:spPr>
        <p:txBody>
          <a:bodyPr wrap="square" rtlCol="0">
            <a:spAutoFit/>
          </a:bodyPr>
          <a:lstStyle/>
          <a:p>
            <a:r>
              <a:rPr lang="en-US" sz="2400" dirty="0" smtClean="0">
                <a:solidFill>
                  <a:schemeClr val="bg1"/>
                </a:solidFill>
              </a:rPr>
              <a:t>Communications for the</a:t>
            </a:r>
            <a:r>
              <a:rPr lang="en-US" sz="2400" dirty="0" smtClean="0">
                <a:solidFill>
                  <a:schemeClr val="bg1">
                    <a:lumMod val="95000"/>
                  </a:schemeClr>
                </a:solidFill>
              </a:rPr>
              <a:t> information pertaining to Transportation should be available through the Transportation website.</a:t>
            </a:r>
          </a:p>
          <a:p>
            <a:endParaRPr lang="en-US" sz="2400" dirty="0" smtClean="0">
              <a:solidFill>
                <a:schemeClr val="bg1">
                  <a:lumMod val="95000"/>
                </a:schemeClr>
              </a:solidFill>
            </a:endParaRPr>
          </a:p>
          <a:p>
            <a:pPr marL="742950" lvl="1" indent="-285750">
              <a:buFont typeface="Arial" panose="020B0604020202020204" pitchFamily="34" charset="0"/>
              <a:buChar char="•"/>
            </a:pPr>
            <a:r>
              <a:rPr lang="en-US" sz="2000" dirty="0" smtClean="0">
                <a:solidFill>
                  <a:schemeClr val="bg1">
                    <a:lumMod val="95000"/>
                  </a:schemeClr>
                </a:solidFill>
              </a:rPr>
              <a:t>Gen </a:t>
            </a:r>
            <a:r>
              <a:rPr lang="en-US" sz="2000" dirty="0">
                <a:solidFill>
                  <a:schemeClr val="bg1">
                    <a:lumMod val="95000"/>
                  </a:schemeClr>
                </a:solidFill>
              </a:rPr>
              <a:t>Ed Route Schedules</a:t>
            </a:r>
          </a:p>
          <a:p>
            <a:pPr marL="742950" lvl="1" indent="-285750">
              <a:buFont typeface="Arial" panose="020B0604020202020204" pitchFamily="34" charset="0"/>
              <a:buChar char="•"/>
            </a:pPr>
            <a:r>
              <a:rPr lang="en-US" sz="2000" dirty="0" smtClean="0">
                <a:solidFill>
                  <a:schemeClr val="bg1">
                    <a:lumMod val="95000"/>
                  </a:schemeClr>
                </a:solidFill>
              </a:rPr>
              <a:t>Stop location per address through Find My Bus Stop</a:t>
            </a:r>
          </a:p>
          <a:p>
            <a:pPr marL="742950" lvl="1" indent="-285750">
              <a:buFont typeface="Arial" panose="020B0604020202020204" pitchFamily="34" charset="0"/>
              <a:buChar char="•"/>
            </a:pPr>
            <a:r>
              <a:rPr lang="en-US" sz="2000" dirty="0" smtClean="0">
                <a:solidFill>
                  <a:schemeClr val="bg1">
                    <a:lumMod val="95000"/>
                  </a:schemeClr>
                </a:solidFill>
              </a:rPr>
              <a:t>Information on how to apply for a bus pass and procedure for bus pass usage</a:t>
            </a:r>
          </a:p>
          <a:p>
            <a:pPr marL="742950" lvl="1" indent="-285750">
              <a:buFont typeface="Arial" panose="020B0604020202020204" pitchFamily="34" charset="0"/>
              <a:buChar char="•"/>
            </a:pPr>
            <a:r>
              <a:rPr lang="en-US" sz="2000" dirty="0" smtClean="0">
                <a:solidFill>
                  <a:schemeClr val="bg1">
                    <a:lumMod val="95000"/>
                  </a:schemeClr>
                </a:solidFill>
              </a:rPr>
              <a:t>Special </a:t>
            </a:r>
            <a:r>
              <a:rPr lang="en-US" sz="2000" dirty="0">
                <a:solidFill>
                  <a:schemeClr val="bg1">
                    <a:lumMod val="95000"/>
                  </a:schemeClr>
                </a:solidFill>
              </a:rPr>
              <a:t>Needs Students/Families will receive schedule information via mail.</a:t>
            </a:r>
          </a:p>
          <a:p>
            <a:pPr marL="742950" lvl="1" indent="-285750">
              <a:buFont typeface="Arial" panose="020B0604020202020204" pitchFamily="34" charset="0"/>
              <a:buChar char="•"/>
            </a:pPr>
            <a:r>
              <a:rPr lang="en-US" sz="2000" dirty="0">
                <a:solidFill>
                  <a:schemeClr val="bg1">
                    <a:lumMod val="95000"/>
                  </a:schemeClr>
                </a:solidFill>
              </a:rPr>
              <a:t>COVID-19 sanitizing and cleaning process (flyer)</a:t>
            </a:r>
          </a:p>
          <a:p>
            <a:pPr marL="742950" lvl="1" indent="-285750">
              <a:buFont typeface="Arial" panose="020B0604020202020204" pitchFamily="34" charset="0"/>
              <a:buChar char="•"/>
            </a:pPr>
            <a:r>
              <a:rPr lang="en-US" sz="2000" dirty="0">
                <a:solidFill>
                  <a:schemeClr val="bg1">
                    <a:lumMod val="95000"/>
                  </a:schemeClr>
                </a:solidFill>
              </a:rPr>
              <a:t>Bus Rules and Regulations</a:t>
            </a:r>
          </a:p>
          <a:p>
            <a:pPr marL="742950" lvl="1" indent="-285750">
              <a:buFont typeface="Arial" panose="020B0604020202020204" pitchFamily="34" charset="0"/>
              <a:buChar char="•"/>
            </a:pPr>
            <a:r>
              <a:rPr lang="en-US" sz="2000" dirty="0" smtClean="0">
                <a:solidFill>
                  <a:schemeClr val="bg1">
                    <a:lumMod val="95000"/>
                  </a:schemeClr>
                </a:solidFill>
              </a:rPr>
              <a:t>Information </a:t>
            </a:r>
            <a:r>
              <a:rPr lang="en-US" sz="2000" dirty="0">
                <a:solidFill>
                  <a:schemeClr val="bg1">
                    <a:lumMod val="95000"/>
                  </a:schemeClr>
                </a:solidFill>
              </a:rPr>
              <a:t>on the My Stop App for Student Tracking for Parent use only. (Highly Recommended for communications)</a:t>
            </a:r>
          </a:p>
          <a:p>
            <a:pPr marL="1200150" lvl="2" indent="-285750">
              <a:buFont typeface="Arial" panose="020B0604020202020204" pitchFamily="34" charset="0"/>
              <a:buChar char="•"/>
            </a:pPr>
            <a:r>
              <a:rPr lang="en-US" sz="2000" dirty="0">
                <a:solidFill>
                  <a:schemeClr val="bg1">
                    <a:lumMod val="95000"/>
                  </a:schemeClr>
                </a:solidFill>
              </a:rPr>
              <a:t>Late bus notifications via My Stop App for both parents and schools.</a:t>
            </a:r>
          </a:p>
          <a:p>
            <a:pPr marL="1200150" lvl="2" indent="-285750">
              <a:buFont typeface="Arial" panose="020B0604020202020204" pitchFamily="34" charset="0"/>
              <a:buChar char="•"/>
            </a:pPr>
            <a:r>
              <a:rPr lang="en-US" sz="2000" dirty="0">
                <a:solidFill>
                  <a:schemeClr val="bg1">
                    <a:lumMod val="95000"/>
                  </a:schemeClr>
                </a:solidFill>
              </a:rPr>
              <a:t>Estimated arrival time to stops for My Stop Users</a:t>
            </a:r>
            <a:r>
              <a:rPr lang="en-US" sz="2000" dirty="0" smtClean="0">
                <a:solidFill>
                  <a:schemeClr val="bg1">
                    <a:lumMod val="95000"/>
                  </a:schemeClr>
                </a:solidFill>
              </a:rPr>
              <a:t>.</a:t>
            </a:r>
            <a:endParaRPr lang="en-US" dirty="0">
              <a:solidFill>
                <a:schemeClr val="bg1"/>
              </a:solidFill>
            </a:endParaRPr>
          </a:p>
        </p:txBody>
      </p:sp>
    </p:spTree>
    <p:extLst>
      <p:ext uri="{BB962C8B-B14F-4D97-AF65-F5344CB8AC3E}">
        <p14:creationId xmlns:p14="http://schemas.microsoft.com/office/powerpoint/2010/main" val="273490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smtClean="0"/>
              <a:t>Informational Handout for Parents, Students &amp; Staff</a:t>
            </a:r>
            <a:endParaRPr lang="en-US" dirty="0"/>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432001" y="1038225"/>
            <a:ext cx="6132572" cy="5539996"/>
          </a:xfrm>
          <a:prstGeom prst="rect">
            <a:avLst/>
          </a:prstGeom>
        </p:spPr>
      </p:pic>
      <p:sp>
        <p:nvSpPr>
          <p:cNvPr id="7" name="TextBox 6"/>
          <p:cNvSpPr txBox="1"/>
          <p:nvPr/>
        </p:nvSpPr>
        <p:spPr>
          <a:xfrm>
            <a:off x="7151427" y="1296537"/>
            <a:ext cx="4503761" cy="4585871"/>
          </a:xfrm>
          <a:prstGeom prst="rect">
            <a:avLst/>
          </a:prstGeom>
          <a:solidFill>
            <a:schemeClr val="accent3">
              <a:lumMod val="60000"/>
              <a:lumOff val="40000"/>
            </a:schemeClr>
          </a:solidFill>
        </p:spPr>
        <p:txBody>
          <a:bodyPr wrap="square" rtlCol="0">
            <a:spAutoFit/>
          </a:bodyPr>
          <a:lstStyle/>
          <a:p>
            <a:r>
              <a:rPr lang="en-US" sz="3200" b="1" u="sng" dirty="0" smtClean="0">
                <a:solidFill>
                  <a:srgbClr val="002060"/>
                </a:solidFill>
              </a:rPr>
              <a:t>Clean Care Certified</a:t>
            </a:r>
          </a:p>
          <a:p>
            <a:endParaRPr lang="en-US" dirty="0">
              <a:solidFill>
                <a:srgbClr val="002060"/>
              </a:solidFill>
            </a:endParaRPr>
          </a:p>
          <a:p>
            <a:pPr marL="457200" indent="-457200">
              <a:buFont typeface="Arial" panose="020B0604020202020204" pitchFamily="34" charset="0"/>
              <a:buChar char="•"/>
            </a:pPr>
            <a:r>
              <a:rPr lang="en-US" sz="2800" dirty="0" smtClean="0">
                <a:solidFill>
                  <a:srgbClr val="002060"/>
                </a:solidFill>
              </a:rPr>
              <a:t>OUR COMMITMENT TO CLEANING</a:t>
            </a: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r>
              <a:rPr lang="en-US" sz="2800" dirty="0" smtClean="0">
                <a:solidFill>
                  <a:srgbClr val="002060"/>
                </a:solidFill>
              </a:rPr>
              <a:t>PROTECTING OUR STUDENTS AND DRIVERS</a:t>
            </a: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r>
              <a:rPr lang="en-US" sz="2800" dirty="0" smtClean="0">
                <a:solidFill>
                  <a:srgbClr val="002060"/>
                </a:solidFill>
              </a:rPr>
              <a:t>RIDING WITH CONFIDENCE</a:t>
            </a:r>
          </a:p>
          <a:p>
            <a:endParaRPr lang="en-US" dirty="0">
              <a:solidFill>
                <a:schemeClr val="accent2">
                  <a:lumMod val="50000"/>
                </a:schemeClr>
              </a:solidFill>
            </a:endParaRPr>
          </a:p>
        </p:txBody>
      </p:sp>
    </p:spTree>
    <p:extLst>
      <p:ext uri="{BB962C8B-B14F-4D97-AF65-F5344CB8AC3E}">
        <p14:creationId xmlns:p14="http://schemas.microsoft.com/office/powerpoint/2010/main" val="16823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Communication – Continued</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Contact Department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19</a:t>
            </a:fld>
            <a:endParaRPr lang="en-US" dirty="0"/>
          </a:p>
        </p:txBody>
      </p:sp>
      <p:sp>
        <p:nvSpPr>
          <p:cNvPr id="4" name="TextBox 3"/>
          <p:cNvSpPr txBox="1"/>
          <p:nvPr/>
        </p:nvSpPr>
        <p:spPr>
          <a:xfrm>
            <a:off x="431800" y="1368000"/>
            <a:ext cx="11079619" cy="2646878"/>
          </a:xfrm>
          <a:prstGeom prst="rect">
            <a:avLst/>
          </a:prstGeom>
          <a:solidFill>
            <a:schemeClr val="tx1"/>
          </a:solidFill>
        </p:spPr>
        <p:txBody>
          <a:bodyPr wrap="square" rtlCol="0">
            <a:spAutoFit/>
          </a:bodyPr>
          <a:lstStyle/>
          <a:p>
            <a:endParaRPr lang="en-US" dirty="0">
              <a:solidFill>
                <a:schemeClr val="bg1"/>
              </a:solidFill>
            </a:endParaRPr>
          </a:p>
          <a:p>
            <a:r>
              <a:rPr lang="en-US" sz="2400" dirty="0" smtClean="0">
                <a:solidFill>
                  <a:schemeClr val="bg1"/>
                </a:solidFill>
              </a:rPr>
              <a:t>Transportation </a:t>
            </a:r>
            <a:r>
              <a:rPr lang="en-US" sz="2400" dirty="0">
                <a:solidFill>
                  <a:schemeClr val="bg1"/>
                </a:solidFill>
              </a:rPr>
              <a:t>Office Staff </a:t>
            </a:r>
            <a:r>
              <a:rPr lang="en-US" sz="2400" dirty="0" smtClean="0">
                <a:solidFill>
                  <a:schemeClr val="bg1"/>
                </a:solidFill>
              </a:rPr>
              <a:t>Support</a:t>
            </a:r>
          </a:p>
          <a:p>
            <a:endParaRPr lang="en-US" sz="1200" dirty="0">
              <a:solidFill>
                <a:schemeClr val="bg1"/>
              </a:solidFill>
            </a:endParaRPr>
          </a:p>
          <a:p>
            <a:pPr marL="800100" lvl="1" indent="-342900">
              <a:buFont typeface="Arial" panose="020B0604020202020204" pitchFamily="34" charset="0"/>
              <a:buChar char="•"/>
            </a:pPr>
            <a:r>
              <a:rPr lang="en-US" sz="2000" dirty="0">
                <a:solidFill>
                  <a:schemeClr val="bg1"/>
                </a:solidFill>
              </a:rPr>
              <a:t>Office staff is available by phone for immediate questions or concerns not addressed or available on the Transportation Website at 916-566-3405</a:t>
            </a:r>
          </a:p>
          <a:p>
            <a:pPr lvl="1"/>
            <a:endParaRPr lang="en-US" dirty="0" smtClean="0">
              <a:solidFill>
                <a:schemeClr val="bg1"/>
              </a:solidFill>
            </a:endParaRPr>
          </a:p>
          <a:p>
            <a:pPr lvl="1"/>
            <a:endParaRPr lang="en-US" dirty="0">
              <a:solidFill>
                <a:schemeClr val="bg1">
                  <a:lumMod val="95000"/>
                </a:schemeClr>
              </a:solidFill>
            </a:endParaRP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8376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820986" y="458339"/>
            <a:ext cx="7114340" cy="1124345"/>
          </a:xfrm>
        </p:spPr>
        <p:txBody>
          <a:bodyPr/>
          <a:lstStyle/>
          <a:p>
            <a:r>
              <a:rPr lang="en-US" dirty="0" smtClean="0"/>
              <a:t>Safe  Transportation</a:t>
            </a:r>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820986" y="1953928"/>
            <a:ext cx="6939014" cy="4238071"/>
          </a:xfrm>
        </p:spPr>
        <p:txBody>
          <a:bodyPr/>
          <a:lstStyle/>
          <a:p>
            <a:pPr marL="0" indent="0">
              <a:buNone/>
            </a:pPr>
            <a:r>
              <a:rPr lang="en-US" sz="2800" dirty="0" smtClean="0"/>
              <a:t>As we return to school we want to inform students, parents and staff of the steps we are taking as the situation around COVID-19 changes.  </a:t>
            </a:r>
          </a:p>
          <a:p>
            <a:pPr marL="0" indent="0">
              <a:buNone/>
            </a:pPr>
            <a:r>
              <a:rPr lang="en-US" sz="2800" dirty="0" smtClean="0"/>
              <a:t>Transportation Services is taking our communities health and safety seriously and making it a top priority.  </a:t>
            </a:r>
          </a:p>
          <a:p>
            <a:pPr marL="0" indent="0">
              <a:buNone/>
            </a:pPr>
            <a:r>
              <a:rPr lang="en-US" sz="2800" dirty="0" smtClean="0"/>
              <a:t>   </a:t>
            </a:r>
          </a:p>
          <a:p>
            <a:pPr marL="0" indent="0">
              <a:buNone/>
            </a:pP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pic>
        <p:nvPicPr>
          <p:cNvPr id="17410" name="Picture 2" descr="Scholz &amp; Friends Purpose - Scholz &amp; Friends"/>
          <p:cNvPicPr>
            <a:picLocks noChangeAspect="1" noChangeArrowheads="1"/>
          </p:cNvPicPr>
          <p:nvPr/>
        </p:nvPicPr>
        <p:blipFill rotWithShape="1">
          <a:blip r:embed="rId2">
            <a:extLst>
              <a:ext uri="{28A0092B-C50C-407E-A947-70E740481C1C}">
                <a14:useLocalDpi xmlns:a14="http://schemas.microsoft.com/office/drawing/2010/main" val="0"/>
              </a:ext>
            </a:extLst>
          </a:blip>
          <a:srcRect l="30160" r="29900"/>
          <a:stretch/>
        </p:blipFill>
        <p:spPr bwMode="auto">
          <a:xfrm>
            <a:off x="0" y="0"/>
            <a:ext cx="4523873" cy="637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win Rivers Unified School District Mission Statement, Employees ..."/>
          <p:cNvPicPr>
            <a:picLocks noChangeAspect="1" noChangeArrowheads="1"/>
          </p:cNvPicPr>
          <p:nvPr/>
        </p:nvPicPr>
        <p:blipFill rotWithShape="1">
          <a:blip r:embed="rId2">
            <a:extLst>
              <a:ext uri="{28A0092B-C50C-407E-A947-70E740481C1C}">
                <a14:useLocalDpi xmlns:a14="http://schemas.microsoft.com/office/drawing/2010/main" val="0"/>
              </a:ext>
            </a:extLst>
          </a:blip>
          <a:srcRect r="8969"/>
          <a:stretch/>
        </p:blipFill>
        <p:spPr bwMode="auto">
          <a:xfrm>
            <a:off x="3510116" y="14710"/>
            <a:ext cx="8681884" cy="63566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dirty="0" smtClean="0"/>
              <a:t>Routes and Schedules </a:t>
            </a:r>
            <a:endParaRPr lang="en-US"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dirty="0" smtClean="0"/>
              <a:t>Special Needs Students &amp; General Education </a:t>
            </a:r>
          </a:p>
          <a:p>
            <a:r>
              <a:rPr lang="en-US" dirty="0" smtClean="0"/>
              <a:t>- </a:t>
            </a:r>
            <a:r>
              <a:rPr lang="en-US" dirty="0"/>
              <a:t>Victoria Sanchez, Manager Transportation Services </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20</a:t>
            </a:fld>
            <a:endParaRPr lang="en-US" dirty="0"/>
          </a:p>
        </p:txBody>
      </p:sp>
    </p:spTree>
    <p:extLst>
      <p:ext uri="{BB962C8B-B14F-4D97-AF65-F5344CB8AC3E}">
        <p14:creationId xmlns:p14="http://schemas.microsoft.com/office/powerpoint/2010/main" val="121354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Special Needs Students &amp; General Education-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Routes and Schedules – See the Transportation website for updates</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21</a:t>
            </a:fld>
            <a:endParaRPr lang="en-US" dirty="0"/>
          </a:p>
        </p:txBody>
      </p:sp>
      <p:sp>
        <p:nvSpPr>
          <p:cNvPr id="4" name="TextBox 3"/>
          <p:cNvSpPr txBox="1"/>
          <p:nvPr/>
        </p:nvSpPr>
        <p:spPr>
          <a:xfrm>
            <a:off x="431800" y="1231482"/>
            <a:ext cx="11079619" cy="5139869"/>
          </a:xfrm>
          <a:prstGeom prst="rect">
            <a:avLst/>
          </a:prstGeom>
          <a:solidFill>
            <a:schemeClr val="tx1"/>
          </a:solidFill>
        </p:spPr>
        <p:txBody>
          <a:bodyPr wrap="square" rtlCol="0">
            <a:spAutoFit/>
          </a:bodyPr>
          <a:lstStyle/>
          <a:p>
            <a:pPr lvl="0"/>
            <a:r>
              <a:rPr lang="en-US" dirty="0" smtClean="0">
                <a:solidFill>
                  <a:schemeClr val="bg1"/>
                </a:solidFill>
              </a:rPr>
              <a:t>The </a:t>
            </a:r>
            <a:r>
              <a:rPr lang="en-US" dirty="0">
                <a:solidFill>
                  <a:schemeClr val="bg1"/>
                </a:solidFill>
              </a:rPr>
              <a:t>Transportation </a:t>
            </a:r>
            <a:r>
              <a:rPr lang="en-US" dirty="0" smtClean="0">
                <a:solidFill>
                  <a:schemeClr val="bg1"/>
                </a:solidFill>
              </a:rPr>
              <a:t>Department </a:t>
            </a:r>
            <a:r>
              <a:rPr lang="en-US" dirty="0">
                <a:solidFill>
                  <a:schemeClr val="bg1"/>
                </a:solidFill>
              </a:rPr>
              <a:t>has worked in collaboration with the Special Needs </a:t>
            </a:r>
            <a:r>
              <a:rPr lang="en-US" dirty="0" smtClean="0">
                <a:solidFill>
                  <a:schemeClr val="bg1"/>
                </a:solidFill>
              </a:rPr>
              <a:t>Department </a:t>
            </a:r>
            <a:r>
              <a:rPr lang="en-US" dirty="0">
                <a:solidFill>
                  <a:schemeClr val="bg1"/>
                </a:solidFill>
              </a:rPr>
              <a:t>to call parents of students who are planning on returning to school in person in order to determine ridership for the upcoming 2020-2021 school year</a:t>
            </a:r>
            <a:r>
              <a:rPr lang="en-US" dirty="0" smtClean="0">
                <a:solidFill>
                  <a:schemeClr val="bg1"/>
                </a:solidFill>
              </a:rPr>
              <a:t>.</a:t>
            </a:r>
          </a:p>
          <a:p>
            <a:pPr lvl="0"/>
            <a:endParaRPr lang="en-US" sz="1400" dirty="0">
              <a:solidFill>
                <a:schemeClr val="bg1"/>
              </a:solidFill>
            </a:endParaRPr>
          </a:p>
          <a:p>
            <a:pPr lvl="0"/>
            <a:r>
              <a:rPr lang="en-US" dirty="0">
                <a:solidFill>
                  <a:schemeClr val="bg1"/>
                </a:solidFill>
              </a:rPr>
              <a:t>Results of calls were recorded on a spreadsheet and sent to the Special Needs Dept for further TIS form processing.</a:t>
            </a:r>
            <a:endParaRPr lang="en-US" sz="1400" dirty="0">
              <a:solidFill>
                <a:schemeClr val="bg1"/>
              </a:solidFill>
            </a:endParaRPr>
          </a:p>
          <a:p>
            <a:pPr marL="742950" lvl="1" indent="-285750">
              <a:buFont typeface="Arial" panose="020B0604020202020204" pitchFamily="34" charset="0"/>
              <a:buChar char="•"/>
            </a:pPr>
            <a:r>
              <a:rPr lang="en-US" dirty="0">
                <a:solidFill>
                  <a:schemeClr val="bg1"/>
                </a:solidFill>
              </a:rPr>
              <a:t>Parents who did not receive a call or if their student is a new enrollment should contact the Special Needs Dept @ 916-566-1600 Ext. 33319</a:t>
            </a:r>
          </a:p>
          <a:p>
            <a:pPr marL="742950" lvl="1" indent="-285750">
              <a:buFont typeface="Arial" panose="020B0604020202020204" pitchFamily="34" charset="0"/>
              <a:buChar char="•"/>
            </a:pPr>
            <a:r>
              <a:rPr lang="en-US" dirty="0">
                <a:solidFill>
                  <a:schemeClr val="bg1"/>
                </a:solidFill>
              </a:rPr>
              <a:t>Change of address or services should contact the Special Needs Dept for processing.</a:t>
            </a:r>
          </a:p>
          <a:p>
            <a:r>
              <a:rPr lang="en-US" sz="800" dirty="0">
                <a:solidFill>
                  <a:schemeClr val="bg1"/>
                </a:solidFill>
              </a:rPr>
              <a:t>	</a:t>
            </a:r>
            <a:endParaRPr lang="en-US" sz="3600" dirty="0">
              <a:solidFill>
                <a:schemeClr val="bg1"/>
              </a:solidFill>
            </a:endParaRPr>
          </a:p>
          <a:p>
            <a:pPr lvl="0"/>
            <a:r>
              <a:rPr lang="en-US" dirty="0">
                <a:solidFill>
                  <a:schemeClr val="bg1"/>
                </a:solidFill>
              </a:rPr>
              <a:t>Special Needs Department calls the parent for follow up on creating a current TIS form verifying the most current information.</a:t>
            </a:r>
            <a:endParaRPr lang="en-US" sz="1400" dirty="0">
              <a:solidFill>
                <a:schemeClr val="bg1"/>
              </a:solidFill>
            </a:endParaRPr>
          </a:p>
          <a:p>
            <a:pPr marL="742950" lvl="1" indent="-285750">
              <a:buFont typeface="Arial" panose="020B0604020202020204" pitchFamily="34" charset="0"/>
              <a:buChar char="•"/>
            </a:pPr>
            <a:r>
              <a:rPr lang="en-US" dirty="0">
                <a:solidFill>
                  <a:schemeClr val="bg1"/>
                </a:solidFill>
              </a:rPr>
              <a:t>The TIS form is filled out in Laserfiche and submitted for review by the Transportation Dept.</a:t>
            </a:r>
          </a:p>
          <a:p>
            <a:pPr marL="742950" lvl="1" indent="-285750">
              <a:buFont typeface="Arial" panose="020B0604020202020204" pitchFamily="34" charset="0"/>
              <a:buChar char="•"/>
            </a:pPr>
            <a:r>
              <a:rPr lang="en-US" dirty="0">
                <a:solidFill>
                  <a:schemeClr val="bg1"/>
                </a:solidFill>
              </a:rPr>
              <a:t>Once approved by the Transportation Dept, the request will upload overnight and ready for routing the next day.</a:t>
            </a:r>
          </a:p>
          <a:p>
            <a:pPr marL="742950" lvl="1" indent="-285750">
              <a:buFont typeface="Arial" panose="020B0604020202020204" pitchFamily="34" charset="0"/>
              <a:buChar char="•"/>
            </a:pPr>
            <a:r>
              <a:rPr lang="en-US" dirty="0">
                <a:solidFill>
                  <a:schemeClr val="bg1"/>
                </a:solidFill>
              </a:rPr>
              <a:t>Once Transportation has scheduled the student and determined a start date, notifications will be made to the parent and the school by either a phone call or </a:t>
            </a:r>
            <a:r>
              <a:rPr lang="en-US" dirty="0" smtClean="0">
                <a:solidFill>
                  <a:schemeClr val="bg1"/>
                </a:solidFill>
              </a:rPr>
              <a:t>email.</a:t>
            </a:r>
          </a:p>
          <a:p>
            <a:r>
              <a:rPr lang="en-US" dirty="0" smtClean="0">
                <a:solidFill>
                  <a:schemeClr val="bg1"/>
                </a:solidFill>
              </a:rPr>
              <a:t>General </a:t>
            </a:r>
            <a:r>
              <a:rPr lang="en-US" dirty="0">
                <a:solidFill>
                  <a:schemeClr val="bg1"/>
                </a:solidFill>
              </a:rPr>
              <a:t>Education Route Schedules will be available on the Transportation Website </a:t>
            </a:r>
            <a:r>
              <a:rPr lang="en-US" dirty="0" smtClean="0">
                <a:solidFill>
                  <a:schemeClr val="bg1"/>
                </a:solidFill>
              </a:rPr>
              <a:t>and letters </a:t>
            </a:r>
            <a:r>
              <a:rPr lang="en-US" dirty="0">
                <a:solidFill>
                  <a:schemeClr val="bg1"/>
                </a:solidFill>
              </a:rPr>
              <a:t>to Special Needs Students will be sent out </a:t>
            </a:r>
            <a:r>
              <a:rPr lang="en-US" dirty="0" smtClean="0">
                <a:solidFill>
                  <a:schemeClr val="bg1"/>
                </a:solidFill>
              </a:rPr>
              <a:t>once a return to school phase has been determined.</a:t>
            </a:r>
            <a:r>
              <a:rPr lang="en-US" dirty="0">
                <a:solidFill>
                  <a:schemeClr val="bg1"/>
                </a:solidFill>
              </a:rPr>
              <a:t>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85723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481085-96AD-4462-8850-D04213D475F0}"/>
              </a:ext>
            </a:extLst>
          </p:cNvPr>
          <p:cNvPicPr>
            <a:picLocks noChangeAspect="1"/>
          </p:cNvPicPr>
          <p:nvPr/>
        </p:nvPicPr>
        <p:blipFill rotWithShape="1">
          <a:blip r:embed="rId2"/>
          <a:srcRect r="5861" b="5"/>
          <a:stretch/>
        </p:blipFill>
        <p:spPr>
          <a:xfrm>
            <a:off x="21" y="10"/>
            <a:ext cx="12195963" cy="6802661"/>
          </a:xfrm>
          <a:prstGeom prst="rect">
            <a:avLst/>
          </a:prstGeom>
          <a:noFill/>
        </p:spPr>
      </p:pic>
      <p:sp>
        <p:nvSpPr>
          <p:cNvPr id="20" name="Title 2">
            <a:extLst>
              <a:ext uri="{FF2B5EF4-FFF2-40B4-BE49-F238E27FC236}">
                <a16:creationId xmlns:a16="http://schemas.microsoft.com/office/drawing/2014/main" id="{0CC9F554-06C0-4F8C-BCC2-DAD80F8ED077}"/>
              </a:ext>
            </a:extLst>
          </p:cNvPr>
          <p:cNvSpPr>
            <a:spLocks noGrp="1"/>
          </p:cNvSpPr>
          <p:nvPr>
            <p:ph type="ctrTitle"/>
          </p:nvPr>
        </p:nvSpPr>
        <p:spPr>
          <a:xfrm>
            <a:off x="6235700" y="2204792"/>
            <a:ext cx="5956300" cy="1944000"/>
          </a:xfrm>
        </p:spPr>
        <p:txBody>
          <a:bodyPr/>
          <a:lstStyle/>
          <a:p>
            <a:r>
              <a:rPr lang="en-US" dirty="0" smtClean="0"/>
              <a:t>School Site Support </a:t>
            </a:r>
            <a:endParaRPr lang="en-US" dirty="0"/>
          </a:p>
        </p:txBody>
      </p:sp>
      <p:sp>
        <p:nvSpPr>
          <p:cNvPr id="22" name="Text Placeholder 3">
            <a:extLst>
              <a:ext uri="{FF2B5EF4-FFF2-40B4-BE49-F238E27FC236}">
                <a16:creationId xmlns:a16="http://schemas.microsoft.com/office/drawing/2014/main" id="{E59AC4EE-1698-4381-AB9C-BBCD335758F5}"/>
              </a:ext>
            </a:extLst>
          </p:cNvPr>
          <p:cNvSpPr>
            <a:spLocks noGrp="1"/>
          </p:cNvSpPr>
          <p:nvPr>
            <p:ph type="body" sz="quarter" idx="13"/>
          </p:nvPr>
        </p:nvSpPr>
        <p:spPr>
          <a:xfrm>
            <a:off x="6235700" y="4148860"/>
            <a:ext cx="5956300" cy="1100565"/>
          </a:xfrm>
        </p:spPr>
        <p:txBody>
          <a:bodyPr/>
          <a:lstStyle/>
          <a:p>
            <a:r>
              <a:rPr lang="en-US" dirty="0" smtClean="0"/>
              <a:t>Student drop off  </a:t>
            </a:r>
            <a:endParaRPr lang="en-US" dirty="0"/>
          </a:p>
          <a:p>
            <a:r>
              <a:rPr lang="en-US" dirty="0" smtClean="0"/>
              <a:t>- </a:t>
            </a:r>
            <a:r>
              <a:rPr lang="en-US" dirty="0"/>
              <a:t>Timothy Shannon, Director Transportation Services </a:t>
            </a:r>
          </a:p>
          <a:p>
            <a:r>
              <a:rPr lang="en-US" dirty="0" smtClean="0"/>
              <a:t> </a:t>
            </a:r>
            <a:endParaRPr lang="en-US"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smtClean="0"/>
              <a:pPr>
                <a:spcAft>
                  <a:spcPts val="600"/>
                </a:spcAft>
              </a:pPr>
              <a:t>22</a:t>
            </a:fld>
            <a:endParaRPr lang="en-US" dirty="0"/>
          </a:p>
        </p:txBody>
      </p:sp>
    </p:spTree>
    <p:extLst>
      <p:ext uri="{BB962C8B-B14F-4D97-AF65-F5344CB8AC3E}">
        <p14:creationId xmlns:p14="http://schemas.microsoft.com/office/powerpoint/2010/main" val="1848443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School staff site support  - </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Student drop off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23</a:t>
            </a:fld>
            <a:endParaRPr lang="en-US" dirty="0"/>
          </a:p>
        </p:txBody>
      </p:sp>
      <p:sp>
        <p:nvSpPr>
          <p:cNvPr id="4" name="TextBox 3"/>
          <p:cNvSpPr txBox="1"/>
          <p:nvPr/>
        </p:nvSpPr>
        <p:spPr>
          <a:xfrm>
            <a:off x="431800" y="1368000"/>
            <a:ext cx="11079619" cy="4893647"/>
          </a:xfrm>
          <a:prstGeom prst="rect">
            <a:avLst/>
          </a:prstGeom>
          <a:solidFill>
            <a:schemeClr val="tx1"/>
          </a:solidFill>
        </p:spPr>
        <p:txBody>
          <a:bodyPr wrap="square" rtlCol="0">
            <a:spAutoFit/>
          </a:bodyPr>
          <a:lstStyle/>
          <a:p>
            <a:endParaRPr lang="en-US" dirty="0">
              <a:solidFill>
                <a:schemeClr val="bg1"/>
              </a:solidFill>
            </a:endParaRPr>
          </a:p>
          <a:p>
            <a:pPr lvl="1"/>
            <a:endParaRPr lang="en-US" sz="2400" dirty="0">
              <a:solidFill>
                <a:schemeClr val="bg1"/>
              </a:solidFill>
            </a:endParaRPr>
          </a:p>
          <a:p>
            <a:r>
              <a:rPr lang="en-US" sz="2400" dirty="0">
                <a:solidFill>
                  <a:schemeClr val="bg1"/>
                </a:solidFill>
              </a:rPr>
              <a:t>To transport students in a safe and timely manner, it is essential that we have the support of our school site staff</a:t>
            </a:r>
            <a:r>
              <a:rPr lang="en-US" sz="2400" dirty="0" smtClean="0">
                <a:solidFill>
                  <a:schemeClr val="bg1"/>
                </a:solidFill>
              </a:rPr>
              <a:t>:</a:t>
            </a:r>
          </a:p>
          <a:p>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Respectfully request that staff be present and available for accepting students at least 20 minutes before bell times.</a:t>
            </a:r>
          </a:p>
          <a:p>
            <a:pPr marL="800100" lvl="1" indent="-342900">
              <a:buFont typeface="Arial" panose="020B0604020202020204" pitchFamily="34" charset="0"/>
              <a:buChar char="•"/>
            </a:pPr>
            <a:r>
              <a:rPr lang="en-US" sz="2400" dirty="0">
                <a:solidFill>
                  <a:schemeClr val="bg1"/>
                </a:solidFill>
              </a:rPr>
              <a:t>Assist our buses in staying on schedule by providing support when arriving and departing the school property.</a:t>
            </a:r>
          </a:p>
          <a:p>
            <a:pPr marL="1257300" lvl="2" indent="-342900">
              <a:buFont typeface="Arial" panose="020B0604020202020204" pitchFamily="34" charset="0"/>
              <a:buChar char="•"/>
            </a:pPr>
            <a:r>
              <a:rPr lang="en-US" sz="2400" dirty="0">
                <a:solidFill>
                  <a:schemeClr val="bg1"/>
                </a:solidFill>
              </a:rPr>
              <a:t>Assist in ideas to directing traffic if needed</a:t>
            </a:r>
            <a:r>
              <a:rPr lang="en-US" sz="2400" dirty="0" smtClean="0">
                <a:solidFill>
                  <a:schemeClr val="bg1"/>
                </a:solidFill>
              </a:rPr>
              <a:t>.</a:t>
            </a:r>
          </a:p>
          <a:p>
            <a:pPr lvl="2"/>
            <a:endParaRPr lang="en-US" sz="2400" dirty="0">
              <a:solidFill>
                <a:schemeClr val="bg1"/>
              </a:solidFill>
            </a:endParaRPr>
          </a:p>
          <a:p>
            <a:pPr lvl="1"/>
            <a:endParaRPr lang="en-US" dirty="0">
              <a:solidFill>
                <a:schemeClr val="bg1">
                  <a:lumMod val="95000"/>
                </a:schemeClr>
              </a:solidFill>
            </a:endParaRP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17536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oto Of Person Holding Black Smartphone"/>
          <p:cNvPicPr>
            <a:picLocks noChangeAspect="1" noChangeArrowheads="1"/>
          </p:cNvPicPr>
          <p:nvPr/>
        </p:nvPicPr>
        <p:blipFill rotWithShape="1">
          <a:blip r:embed="rId3">
            <a:extLst>
              <a:ext uri="{28A0092B-C50C-407E-A947-70E740481C1C}">
                <a14:useLocalDpi xmlns:a14="http://schemas.microsoft.com/office/drawing/2010/main" val="0"/>
              </a:ext>
            </a:extLst>
          </a:blip>
          <a:srcRect t="38098" r="-1" b="18419"/>
          <a:stretch/>
        </p:blipFill>
        <p:spPr bwMode="auto">
          <a:xfrm>
            <a:off x="2411412" y="10"/>
            <a:ext cx="9780588" cy="637134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6C38D7A9-9299-4108-BB08-026F4B9CAE7B}"/>
              </a:ext>
            </a:extLst>
          </p:cNvPr>
          <p:cNvSpPr>
            <a:spLocks noGrp="1"/>
          </p:cNvSpPr>
          <p:nvPr>
            <p:ph type="title"/>
          </p:nvPr>
        </p:nvSpPr>
        <p:spPr>
          <a:xfrm>
            <a:off x="-1700" y="2156226"/>
            <a:ext cx="5958000" cy="1958400"/>
          </a:xfrm>
        </p:spPr>
        <p:txBody>
          <a:bodyPr anchor="ctr">
            <a:normAutofit/>
          </a:bodyPr>
          <a:lstStyle/>
          <a:p>
            <a:r>
              <a:rPr lang="en-US" dirty="0"/>
              <a:t>Questions</a:t>
            </a:r>
          </a:p>
        </p:txBody>
      </p:sp>
      <p:sp>
        <p:nvSpPr>
          <p:cNvPr id="135" name="Text Placeholder 3">
            <a:extLst>
              <a:ext uri="{FF2B5EF4-FFF2-40B4-BE49-F238E27FC236}">
                <a16:creationId xmlns:a16="http://schemas.microsoft.com/office/drawing/2014/main" id="{CC9D21B3-1EF8-4DD4-A699-08E446003D43}"/>
              </a:ext>
            </a:extLst>
          </p:cNvPr>
          <p:cNvSpPr>
            <a:spLocks noGrp="1"/>
          </p:cNvSpPr>
          <p:nvPr>
            <p:ph type="body" sz="quarter" idx="13"/>
          </p:nvPr>
        </p:nvSpPr>
        <p:spPr>
          <a:xfrm>
            <a:off x="0" y="4110760"/>
            <a:ext cx="5956300" cy="1100565"/>
          </a:xfrm>
        </p:spPr>
        <p:txBody>
          <a:bodyPr/>
          <a:lstStyle/>
          <a:p>
            <a:r>
              <a:rPr lang="en-US" dirty="0" smtClean="0"/>
              <a:t>For Transportation Department Staff </a:t>
            </a:r>
            <a:endParaRPr lang="en-US" dirty="0"/>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smtClean="0"/>
              <a:pPr>
                <a:spcAft>
                  <a:spcPts val="600"/>
                </a:spcAft>
              </a:pPr>
              <a:t>24</a:t>
            </a:fld>
            <a:endParaRPr lang="en-US"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481085-96AD-4462-8850-D04213D475F0}"/>
              </a:ext>
            </a:extLst>
          </p:cNvPr>
          <p:cNvPicPr>
            <a:picLocks noChangeAspect="1"/>
          </p:cNvPicPr>
          <p:nvPr/>
        </p:nvPicPr>
        <p:blipFill rotWithShape="1">
          <a:blip r:embed="rId2"/>
          <a:srcRect r="5861" b="5"/>
          <a:stretch/>
        </p:blipFill>
        <p:spPr>
          <a:xfrm>
            <a:off x="21" y="10"/>
            <a:ext cx="12195963" cy="6802661"/>
          </a:xfrm>
          <a:prstGeom prst="rect">
            <a:avLst/>
          </a:prstGeom>
          <a:noFill/>
        </p:spPr>
      </p:pic>
      <p:sp>
        <p:nvSpPr>
          <p:cNvPr id="20" name="Title 2">
            <a:extLst>
              <a:ext uri="{FF2B5EF4-FFF2-40B4-BE49-F238E27FC236}">
                <a16:creationId xmlns:a16="http://schemas.microsoft.com/office/drawing/2014/main" id="{0CC9F554-06C0-4F8C-BCC2-DAD80F8ED077}"/>
              </a:ext>
            </a:extLst>
          </p:cNvPr>
          <p:cNvSpPr>
            <a:spLocks noGrp="1"/>
          </p:cNvSpPr>
          <p:nvPr>
            <p:ph type="ctrTitle"/>
          </p:nvPr>
        </p:nvSpPr>
        <p:spPr>
          <a:xfrm>
            <a:off x="6235700" y="2204792"/>
            <a:ext cx="5956300" cy="1944000"/>
          </a:xfrm>
        </p:spPr>
        <p:txBody>
          <a:bodyPr/>
          <a:lstStyle/>
          <a:p>
            <a:r>
              <a:rPr lang="en-US" dirty="0" smtClean="0"/>
              <a:t>Bus Sanitizing</a:t>
            </a:r>
            <a:endParaRPr lang="en-US" dirty="0"/>
          </a:p>
        </p:txBody>
      </p:sp>
      <p:sp>
        <p:nvSpPr>
          <p:cNvPr id="22" name="Text Placeholder 3">
            <a:extLst>
              <a:ext uri="{FF2B5EF4-FFF2-40B4-BE49-F238E27FC236}">
                <a16:creationId xmlns:a16="http://schemas.microsoft.com/office/drawing/2014/main" id="{E59AC4EE-1698-4381-AB9C-BBCD335758F5}"/>
              </a:ext>
            </a:extLst>
          </p:cNvPr>
          <p:cNvSpPr>
            <a:spLocks noGrp="1"/>
          </p:cNvSpPr>
          <p:nvPr>
            <p:ph type="body" sz="quarter" idx="13"/>
          </p:nvPr>
        </p:nvSpPr>
        <p:spPr>
          <a:xfrm>
            <a:off x="6235700" y="4148860"/>
            <a:ext cx="5956300" cy="1100565"/>
          </a:xfrm>
        </p:spPr>
        <p:txBody>
          <a:bodyPr/>
          <a:lstStyle/>
          <a:p>
            <a:r>
              <a:rPr lang="en-US" dirty="0" smtClean="0"/>
              <a:t>Daily Cleaning/Deep sanitizing, product information</a:t>
            </a:r>
          </a:p>
          <a:p>
            <a:r>
              <a:rPr lang="en-US" dirty="0" smtClean="0"/>
              <a:t> – Raymond Manalo, Manager Fleet Services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smtClean="0"/>
              <a:pPr>
                <a:spcAft>
                  <a:spcPts val="600"/>
                </a:spcAft>
              </a:pPr>
              <a:t>3</a:t>
            </a:fld>
            <a:endParaRPr lang="en-US" dirty="0"/>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smtClean="0"/>
              <a:t>Bus Sanitizing Guidelines</a:t>
            </a:r>
            <a:endParaRPr lang="en-US" dirty="0"/>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p:txBody>
          <a:bodyPr/>
          <a:lstStyle/>
          <a:p>
            <a:r>
              <a:rPr lang="en-US" dirty="0" smtClean="0"/>
              <a:t>Deep cleaning, disinfecting/Sanitizing Steps</a:t>
            </a:r>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800" y="1364267"/>
            <a:ext cx="10677912" cy="702952"/>
          </a:xfrm>
        </p:spPr>
        <p:txBody>
          <a:bodyPr/>
          <a:lstStyle/>
          <a:p>
            <a:r>
              <a:rPr lang="en-US" dirty="0" smtClean="0">
                <a:solidFill>
                  <a:srgbClr val="FF0000"/>
                </a:solidFill>
              </a:rPr>
              <a:t>Sanitizing of the buses will be done daily after the completion of routes. Buses will receive deep cleaning at the end of the day on Wednesdays and Fridays. </a:t>
            </a:r>
            <a:endParaRPr lang="en-US" dirty="0">
              <a:solidFill>
                <a:srgbClr val="FF0000"/>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533027007"/>
              </p:ext>
            </p:extLst>
          </p:nvPr>
        </p:nvGraphicFramePr>
        <p:xfrm>
          <a:off x="431800" y="2510957"/>
          <a:ext cx="10697117" cy="3752057"/>
        </p:xfrm>
        <a:graphic>
          <a:graphicData uri="http://schemas.openxmlformats.org/drawingml/2006/table">
            <a:tbl>
              <a:tblPr firstRow="1" bandRow="1">
                <a:tableStyleId>{073A0DAA-6AF3-43AB-8588-CEC1D06C72B9}</a:tableStyleId>
              </a:tblPr>
              <a:tblGrid>
                <a:gridCol w="10697117">
                  <a:extLst>
                    <a:ext uri="{9D8B030D-6E8A-4147-A177-3AD203B41FA5}">
                      <a16:colId xmlns:a16="http://schemas.microsoft.com/office/drawing/2014/main" val="166466467"/>
                    </a:ext>
                  </a:extLst>
                </a:gridCol>
              </a:tblGrid>
              <a:tr h="3372102">
                <a:tc>
                  <a:txBody>
                    <a:bodyPr/>
                    <a:lstStyle/>
                    <a:p>
                      <a:pPr marL="285750" indent="-285750">
                        <a:buFont typeface="Arial" panose="020B0604020202020204" pitchFamily="34" charset="0"/>
                        <a:buChar char="•"/>
                      </a:pPr>
                      <a:r>
                        <a:rPr lang="en-US" sz="2300" b="1" kern="1200" dirty="0" smtClean="0">
                          <a:solidFill>
                            <a:schemeClr val="lt1"/>
                          </a:solidFill>
                          <a:effectLst/>
                          <a:latin typeface="+mn-lt"/>
                          <a:ea typeface="+mn-ea"/>
                          <a:cs typeface="+mn-cs"/>
                        </a:rPr>
                        <a:t>Wear appropriate Personal Protective Equipment (PPE) as needed during this process.</a:t>
                      </a:r>
                    </a:p>
                    <a:p>
                      <a:pPr marL="285750" indent="-285750">
                        <a:buFont typeface="Arial" panose="020B0604020202020204" pitchFamily="34" charset="0"/>
                        <a:buChar char="•"/>
                      </a:pPr>
                      <a:r>
                        <a:rPr lang="en-US" sz="2300" b="1" kern="1200" dirty="0" smtClean="0">
                          <a:solidFill>
                            <a:schemeClr val="lt1"/>
                          </a:solidFill>
                          <a:effectLst/>
                          <a:latin typeface="+mn-lt"/>
                          <a:ea typeface="+mn-ea"/>
                          <a:cs typeface="+mn-cs"/>
                        </a:rPr>
                        <a:t>Remove and discard large items and trash.</a:t>
                      </a:r>
                    </a:p>
                    <a:p>
                      <a:pPr marL="285750" indent="-285750">
                        <a:buFont typeface="Arial" panose="020B0604020202020204" pitchFamily="34" charset="0"/>
                        <a:buChar char="•"/>
                      </a:pPr>
                      <a:r>
                        <a:rPr lang="en-US" sz="2300" b="1" kern="1200" dirty="0" smtClean="0">
                          <a:solidFill>
                            <a:schemeClr val="lt1"/>
                          </a:solidFill>
                          <a:effectLst/>
                          <a:latin typeface="+mn-lt"/>
                          <a:ea typeface="+mn-ea"/>
                          <a:cs typeface="+mn-cs"/>
                        </a:rPr>
                        <a:t>Open all windows.</a:t>
                      </a:r>
                    </a:p>
                    <a:p>
                      <a:pPr marL="285750" indent="-285750">
                        <a:buFont typeface="Arial" panose="020B0604020202020204" pitchFamily="34" charset="0"/>
                        <a:buChar char="•"/>
                      </a:pPr>
                      <a:r>
                        <a:rPr lang="en-US" sz="2300" b="1" kern="1200" dirty="0" smtClean="0">
                          <a:solidFill>
                            <a:schemeClr val="lt1"/>
                          </a:solidFill>
                          <a:effectLst/>
                          <a:latin typeface="+mn-lt"/>
                          <a:ea typeface="+mn-ea"/>
                          <a:cs typeface="+mn-cs"/>
                        </a:rPr>
                        <a:t>Vacuum floors and seats. Pay particular attention to the crevices between the wall and the seat. Lift the seat bottom to clean between the top and bottom sections of the seat.</a:t>
                      </a:r>
                    </a:p>
                    <a:p>
                      <a:pPr marL="285750" indent="-285750">
                        <a:buFont typeface="Arial" panose="020B0604020202020204" pitchFamily="34" charset="0"/>
                        <a:buChar char="•"/>
                      </a:pPr>
                      <a:r>
                        <a:rPr lang="en-US" sz="2300" b="1" kern="1200" dirty="0" smtClean="0">
                          <a:solidFill>
                            <a:schemeClr val="lt1"/>
                          </a:solidFill>
                          <a:effectLst/>
                          <a:latin typeface="+mn-lt"/>
                          <a:ea typeface="+mn-ea"/>
                          <a:cs typeface="+mn-cs"/>
                        </a:rPr>
                        <a:t>Wipe down the entire bus interior using paper towels and cloth towels using the Spirit II cleaner/ disinfectant.</a:t>
                      </a:r>
                      <a:endParaRPr lang="en-US" sz="2300" dirty="0"/>
                    </a:p>
                  </a:txBody>
                  <a:tcPr/>
                </a:tc>
                <a:extLst>
                  <a:ext uri="{0D108BD9-81ED-4DB2-BD59-A6C34878D82A}">
                    <a16:rowId xmlns:a16="http://schemas.microsoft.com/office/drawing/2014/main" val="643702146"/>
                  </a:ext>
                </a:extLst>
              </a:tr>
              <a:tr h="379955">
                <a:tc>
                  <a:txBody>
                    <a:bodyPr/>
                    <a:lstStyle/>
                    <a:p>
                      <a:endParaRPr lang="en-US" dirty="0"/>
                    </a:p>
                  </a:txBody>
                  <a:tcPr/>
                </a:tc>
                <a:extLst>
                  <a:ext uri="{0D108BD9-81ED-4DB2-BD59-A6C34878D82A}">
                    <a16:rowId xmlns:a16="http://schemas.microsoft.com/office/drawing/2014/main" val="378068495"/>
                  </a:ext>
                </a:extLst>
              </a:tr>
            </a:tbl>
          </a:graphicData>
        </a:graphic>
      </p:graphicFrame>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285745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smtClean="0"/>
              <a:t>Bus Cleaning Guidelines</a:t>
            </a:r>
            <a:endParaRPr lang="en-US" dirty="0"/>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p:txBody>
          <a:bodyPr/>
          <a:lstStyle/>
          <a:p>
            <a:r>
              <a:rPr lang="en-US" dirty="0" smtClean="0"/>
              <a:t>Bus drivers steps to be taken between students (runs) pick ups</a:t>
            </a:r>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1800" y="1512000"/>
            <a:ext cx="6657932" cy="588317"/>
          </a:xfrm>
        </p:spPr>
        <p:txBody>
          <a:bodyPr/>
          <a:lstStyle/>
          <a:p>
            <a:r>
              <a:rPr lang="en-US" dirty="0" smtClean="0">
                <a:solidFill>
                  <a:schemeClr val="accent3">
                    <a:lumMod val="50000"/>
                  </a:schemeClr>
                </a:solidFill>
              </a:rPr>
              <a:t>Following the morning and afternoon runs -  </a:t>
            </a:r>
            <a:endParaRPr lang="en-US" dirty="0">
              <a:solidFill>
                <a:schemeClr val="accent3">
                  <a:lumMod val="50000"/>
                </a:scheme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045356709"/>
              </p:ext>
            </p:extLst>
          </p:nvPr>
        </p:nvGraphicFramePr>
        <p:xfrm>
          <a:off x="431800" y="2442575"/>
          <a:ext cx="10697117" cy="3757809"/>
        </p:xfrm>
        <a:graphic>
          <a:graphicData uri="http://schemas.openxmlformats.org/drawingml/2006/table">
            <a:tbl>
              <a:tblPr firstRow="1" bandRow="1">
                <a:tableStyleId>{073A0DAA-6AF3-43AB-8588-CEC1D06C72B9}</a:tableStyleId>
              </a:tblPr>
              <a:tblGrid>
                <a:gridCol w="10697117">
                  <a:extLst>
                    <a:ext uri="{9D8B030D-6E8A-4147-A177-3AD203B41FA5}">
                      <a16:colId xmlns:a16="http://schemas.microsoft.com/office/drawing/2014/main" val="166466467"/>
                    </a:ext>
                  </a:extLst>
                </a:gridCol>
              </a:tblGrid>
              <a:tr h="3379553">
                <a:tc>
                  <a:txBody>
                    <a:bodyPr/>
                    <a:lstStyle/>
                    <a:p>
                      <a:pPr marL="285750" indent="-285750">
                        <a:buFont typeface="Arial" panose="020B0604020202020204" pitchFamily="34" charset="0"/>
                        <a:buChar char="•"/>
                      </a:pPr>
                      <a:r>
                        <a:rPr lang="en-US" sz="1800" b="1" kern="1200" dirty="0" smtClean="0">
                          <a:solidFill>
                            <a:schemeClr val="lt1"/>
                          </a:solidFill>
                          <a:effectLst/>
                          <a:latin typeface="+mn-lt"/>
                          <a:ea typeface="+mn-ea"/>
                          <a:cs typeface="+mn-cs"/>
                        </a:rPr>
                        <a:t>Drivers are responsible for the following:</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Sweep bus of large trash. (Do not sweep items from bus floor into the bus yard.)</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Remove all trash from bus and place in trashcans or dumpster.</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Ensure the bus is clean before beginning disinfecting procedures.</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Wipe down high touch surfaces such as handrails, seats (especially seat tops), and windows: drivers compartment; seat belt, steering wheel, all switches and controls, microphones. </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Use ZEP Spirit II and clean paper towels or cleaning cloth. Dispose of paper towels in trashcans or dumpster.</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Use separate towels for cleaning and disinfecting.</a:t>
                      </a:r>
                    </a:p>
                    <a:p>
                      <a:pPr marL="285750" lvl="0" indent="-285750">
                        <a:buFont typeface="Arial" panose="020B0604020202020204" pitchFamily="34" charset="0"/>
                        <a:buChar char="•"/>
                      </a:pPr>
                      <a:r>
                        <a:rPr lang="en-US" sz="1800" b="1" kern="1200" dirty="0" smtClean="0">
                          <a:solidFill>
                            <a:schemeClr val="lt1"/>
                          </a:solidFill>
                          <a:effectLst/>
                          <a:latin typeface="+mn-lt"/>
                          <a:ea typeface="+mn-ea"/>
                          <a:cs typeface="+mn-cs"/>
                        </a:rPr>
                        <a:t>Document and sign on the back of the Daily Vehicle Inspection Report (DVIR) each time these procedures are completed throughout the day.</a:t>
                      </a:r>
                      <a:endParaRPr lang="en-US" dirty="0"/>
                    </a:p>
                  </a:txBody>
                  <a:tcPr/>
                </a:tc>
                <a:extLst>
                  <a:ext uri="{0D108BD9-81ED-4DB2-BD59-A6C34878D82A}">
                    <a16:rowId xmlns:a16="http://schemas.microsoft.com/office/drawing/2014/main" val="643702146"/>
                  </a:ext>
                </a:extLst>
              </a:tr>
              <a:tr h="378256">
                <a:tc>
                  <a:txBody>
                    <a:bodyPr/>
                    <a:lstStyle/>
                    <a:p>
                      <a:endParaRPr lang="en-US" dirty="0"/>
                    </a:p>
                  </a:txBody>
                  <a:tcPr/>
                </a:tc>
                <a:extLst>
                  <a:ext uri="{0D108BD9-81ED-4DB2-BD59-A6C34878D82A}">
                    <a16:rowId xmlns:a16="http://schemas.microsoft.com/office/drawing/2014/main" val="378068495"/>
                  </a:ext>
                </a:extLst>
              </a:tr>
            </a:tbl>
          </a:graphicData>
        </a:graphic>
      </p:graphicFrame>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5</a:t>
            </a:fld>
            <a:endParaRPr lang="en-US" dirty="0"/>
          </a:p>
        </p:txBody>
      </p:sp>
    </p:spTree>
    <p:extLst>
      <p:ext uri="{BB962C8B-B14F-4D97-AF65-F5344CB8AC3E}">
        <p14:creationId xmlns:p14="http://schemas.microsoft.com/office/powerpoint/2010/main" val="2829026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graphicFrame>
        <p:nvGraphicFramePr>
          <p:cNvPr id="9" name="Content Placeholder 8"/>
          <p:cNvGraphicFramePr>
            <a:graphicFrameLocks noGrp="1"/>
          </p:cNvGraphicFramePr>
          <p:nvPr>
            <p:ph sz="half" idx="1"/>
            <p:extLst>
              <p:ext uri="{D42A27DB-BD31-4B8C-83A1-F6EECF244321}">
                <p14:modId xmlns:p14="http://schemas.microsoft.com/office/powerpoint/2010/main" val="2121132364"/>
              </p:ext>
            </p:extLst>
          </p:nvPr>
        </p:nvGraphicFramePr>
        <p:xfrm>
          <a:off x="6096000" y="1193180"/>
          <a:ext cx="5664200" cy="5146854"/>
        </p:xfrm>
        <a:graphic>
          <a:graphicData uri="http://schemas.openxmlformats.org/drawingml/2006/table">
            <a:tbl>
              <a:tblPr firstRow="1" bandRow="1">
                <a:tableStyleId>{F5AB1C69-6EDB-4FF4-983F-18BD219EF322}</a:tableStyleId>
              </a:tblPr>
              <a:tblGrid>
                <a:gridCol w="2045918">
                  <a:extLst>
                    <a:ext uri="{9D8B030D-6E8A-4147-A177-3AD203B41FA5}">
                      <a16:colId xmlns:a16="http://schemas.microsoft.com/office/drawing/2014/main" val="4089101162"/>
                    </a:ext>
                  </a:extLst>
                </a:gridCol>
                <a:gridCol w="3618282">
                  <a:extLst>
                    <a:ext uri="{9D8B030D-6E8A-4147-A177-3AD203B41FA5}">
                      <a16:colId xmlns:a16="http://schemas.microsoft.com/office/drawing/2014/main" val="3034314343"/>
                    </a:ext>
                  </a:extLst>
                </a:gridCol>
              </a:tblGrid>
              <a:tr h="978894">
                <a:tc>
                  <a:txBody>
                    <a:bodyPr/>
                    <a:lstStyle/>
                    <a:p>
                      <a:r>
                        <a:rPr lang="en-US" dirty="0" smtClean="0"/>
                        <a:t>Virucidal</a:t>
                      </a:r>
                      <a:endParaRPr lang="en-US" dirty="0"/>
                    </a:p>
                  </a:txBody>
                  <a:tcPr/>
                </a:tc>
                <a:tc>
                  <a:txBody>
                    <a:bodyPr/>
                    <a:lstStyle/>
                    <a:p>
                      <a:r>
                        <a:rPr lang="en-US" dirty="0" smtClean="0"/>
                        <a:t>Kills HIV-1, HBV, Influenza</a:t>
                      </a:r>
                      <a:r>
                        <a:rPr lang="en-US" baseline="0" dirty="0" smtClean="0"/>
                        <a:t> A, Norovirus, Canine Parvovirus, has demonstrated effectiveness against viruses similar to  2019 Novel Coronavirus (SARS- CoV-2) COVID-19 and more.   EPA registered Reg # 1839-83-1270</a:t>
                      </a:r>
                      <a:endParaRPr lang="en-US" dirty="0"/>
                    </a:p>
                  </a:txBody>
                  <a:tcPr/>
                </a:tc>
                <a:extLst>
                  <a:ext uri="{0D108BD9-81ED-4DB2-BD59-A6C34878D82A}">
                    <a16:rowId xmlns:a16="http://schemas.microsoft.com/office/drawing/2014/main" val="3826946928"/>
                  </a:ext>
                </a:extLst>
              </a:tr>
              <a:tr h="715787">
                <a:tc>
                  <a:txBody>
                    <a:bodyPr/>
                    <a:lstStyle/>
                    <a:p>
                      <a:r>
                        <a:rPr lang="en-US" dirty="0" smtClean="0"/>
                        <a:t>Color</a:t>
                      </a:r>
                      <a:endParaRPr lang="en-US" dirty="0"/>
                    </a:p>
                  </a:txBody>
                  <a:tcPr/>
                </a:tc>
                <a:tc>
                  <a:txBody>
                    <a:bodyPr/>
                    <a:lstStyle/>
                    <a:p>
                      <a:r>
                        <a:rPr lang="en-US" dirty="0" smtClean="0"/>
                        <a:t>Clear, Colorless</a:t>
                      </a:r>
                      <a:endParaRPr lang="en-US" dirty="0"/>
                    </a:p>
                  </a:txBody>
                  <a:tcPr/>
                </a:tc>
                <a:extLst>
                  <a:ext uri="{0D108BD9-81ED-4DB2-BD59-A6C34878D82A}">
                    <a16:rowId xmlns:a16="http://schemas.microsoft.com/office/drawing/2014/main" val="683787216"/>
                  </a:ext>
                </a:extLst>
              </a:tr>
              <a:tr h="713983">
                <a:tc>
                  <a:txBody>
                    <a:bodyPr/>
                    <a:lstStyle/>
                    <a:p>
                      <a:r>
                        <a:rPr lang="en-US" dirty="0" smtClean="0"/>
                        <a:t>Fragrance</a:t>
                      </a:r>
                      <a:endParaRPr lang="en-US" dirty="0"/>
                    </a:p>
                  </a:txBody>
                  <a:tcPr/>
                </a:tc>
                <a:tc>
                  <a:txBody>
                    <a:bodyPr/>
                    <a:lstStyle/>
                    <a:p>
                      <a:r>
                        <a:rPr lang="en-US" dirty="0" smtClean="0"/>
                        <a:t>Citrus (Lemon-</a:t>
                      </a:r>
                      <a:r>
                        <a:rPr lang="en-US" baseline="0" dirty="0" smtClean="0"/>
                        <a:t> like) </a:t>
                      </a:r>
                      <a:endParaRPr lang="en-US" dirty="0"/>
                    </a:p>
                  </a:txBody>
                  <a:tcPr/>
                </a:tc>
                <a:extLst>
                  <a:ext uri="{0D108BD9-81ED-4DB2-BD59-A6C34878D82A}">
                    <a16:rowId xmlns:a16="http://schemas.microsoft.com/office/drawing/2014/main" val="3987469450"/>
                  </a:ext>
                </a:extLst>
              </a:tr>
              <a:tr h="726510">
                <a:tc>
                  <a:txBody>
                    <a:bodyPr/>
                    <a:lstStyle/>
                    <a:p>
                      <a:r>
                        <a:rPr lang="en-US" dirty="0" smtClean="0"/>
                        <a:t>Flash Point</a:t>
                      </a:r>
                      <a:endParaRPr lang="en-US" dirty="0"/>
                    </a:p>
                  </a:txBody>
                  <a:tcPr/>
                </a:tc>
                <a:tc>
                  <a:txBody>
                    <a:bodyPr/>
                    <a:lstStyle/>
                    <a:p>
                      <a:r>
                        <a:rPr lang="en-US" dirty="0" smtClean="0"/>
                        <a:t>N/A</a:t>
                      </a:r>
                      <a:endParaRPr lang="en-US" dirty="0"/>
                    </a:p>
                  </a:txBody>
                  <a:tcPr/>
                </a:tc>
                <a:extLst>
                  <a:ext uri="{0D108BD9-81ED-4DB2-BD59-A6C34878D82A}">
                    <a16:rowId xmlns:a16="http://schemas.microsoft.com/office/drawing/2014/main" val="3614868623"/>
                  </a:ext>
                </a:extLst>
              </a:tr>
              <a:tr h="978894">
                <a:tc>
                  <a:txBody>
                    <a:bodyPr/>
                    <a:lstStyle/>
                    <a:p>
                      <a:r>
                        <a:rPr lang="en-US" dirty="0" smtClean="0"/>
                        <a:t>No Rinsing Required</a:t>
                      </a:r>
                      <a:endParaRPr lang="en-US" dirty="0"/>
                    </a:p>
                  </a:txBody>
                  <a:tcPr/>
                </a:tc>
                <a:tc>
                  <a:txBody>
                    <a:bodyPr/>
                    <a:lstStyle/>
                    <a:p>
                      <a:r>
                        <a:rPr lang="en-US" dirty="0" smtClean="0"/>
                        <a:t>Just spray</a:t>
                      </a:r>
                      <a:r>
                        <a:rPr lang="en-US" baseline="0" dirty="0" smtClean="0"/>
                        <a:t> and wipe off.  Except on food-contact surfaces. </a:t>
                      </a:r>
                      <a:endParaRPr lang="en-US" dirty="0"/>
                    </a:p>
                  </a:txBody>
                  <a:tcPr/>
                </a:tc>
                <a:extLst>
                  <a:ext uri="{0D108BD9-81ED-4DB2-BD59-A6C34878D82A}">
                    <a16:rowId xmlns:a16="http://schemas.microsoft.com/office/drawing/2014/main" val="1662744762"/>
                  </a:ext>
                </a:extLst>
              </a:tr>
            </a:tbl>
          </a:graphicData>
        </a:graphic>
      </p:graphicFrame>
      <p:sp>
        <p:nvSpPr>
          <p:cNvPr id="5" name="Slide Number Placeholder 4"/>
          <p:cNvSpPr>
            <a:spLocks noGrp="1"/>
          </p:cNvSpPr>
          <p:nvPr>
            <p:ph type="sldNum" sz="quarter" idx="15"/>
          </p:nvPr>
        </p:nvSpPr>
        <p:spPr/>
        <p:txBody>
          <a:bodyPr/>
          <a:lstStyle/>
          <a:p>
            <a:fld id="{19B51A1E-902D-48AF-9020-955120F399B6}" type="slidenum">
              <a:rPr lang="en-US" noProof="0" smtClean="0"/>
              <a:pPr/>
              <a:t>6</a:t>
            </a:fld>
            <a:endParaRPr lang="en-US" noProof="0" dirty="0"/>
          </a:p>
        </p:txBody>
      </p:sp>
      <p:sp>
        <p:nvSpPr>
          <p:cNvPr id="6" name="Title 5"/>
          <p:cNvSpPr>
            <a:spLocks noGrp="1"/>
          </p:cNvSpPr>
          <p:nvPr>
            <p:ph type="title"/>
          </p:nvPr>
        </p:nvSpPr>
        <p:spPr/>
        <p:txBody>
          <a:bodyPr/>
          <a:lstStyle/>
          <a:p>
            <a:r>
              <a:rPr lang="en-US" dirty="0" smtClean="0"/>
              <a:t>Product information – Disinfectant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97917806"/>
              </p:ext>
            </p:extLst>
          </p:nvPr>
        </p:nvGraphicFramePr>
        <p:xfrm>
          <a:off x="432001" y="1003611"/>
          <a:ext cx="5422389" cy="5367740"/>
        </p:xfrm>
        <a:graphic>
          <a:graphicData uri="http://schemas.openxmlformats.org/presentationml/2006/ole">
            <mc:AlternateContent xmlns:mc="http://schemas.openxmlformats.org/markup-compatibility/2006">
              <mc:Choice xmlns:v="urn:schemas-microsoft-com:vml" Requires="v">
                <p:oleObj spid="_x0000_s1093" name="Acrobat Document" r:id="rId4" imgW="5829300" imgH="7543800" progId="Acrobat.Document.2017">
                  <p:embed/>
                </p:oleObj>
              </mc:Choice>
              <mc:Fallback>
                <p:oleObj name="Acrobat Document" r:id="rId4" imgW="5829300" imgH="7543800" progId="Acrobat.Document.2017">
                  <p:embed/>
                  <p:pic>
                    <p:nvPicPr>
                      <p:cNvPr id="0" name=""/>
                      <p:cNvPicPr/>
                      <p:nvPr/>
                    </p:nvPicPr>
                    <p:blipFill>
                      <a:blip r:embed="rId5"/>
                      <a:stretch>
                        <a:fillRect/>
                      </a:stretch>
                    </p:blipFill>
                    <p:spPr>
                      <a:xfrm>
                        <a:off x="432001" y="1003611"/>
                        <a:ext cx="5422389" cy="5367740"/>
                      </a:xfrm>
                      <a:prstGeom prst="rect">
                        <a:avLst/>
                      </a:prstGeom>
                    </p:spPr>
                  </p:pic>
                </p:oleObj>
              </mc:Fallback>
            </mc:AlternateContent>
          </a:graphicData>
        </a:graphic>
      </p:graphicFrame>
    </p:spTree>
    <p:extLst>
      <p:ext uri="{BB962C8B-B14F-4D97-AF65-F5344CB8AC3E}">
        <p14:creationId xmlns:p14="http://schemas.microsoft.com/office/powerpoint/2010/main" val="421039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8434" name="Picture 2" descr="Twin Rivers Unified School District Mission Statement, Employees ..."/>
          <p:cNvPicPr>
            <a:picLocks noChangeAspect="1" noChangeArrowheads="1"/>
          </p:cNvPicPr>
          <p:nvPr/>
        </p:nvPicPr>
        <p:blipFill rotWithShape="1">
          <a:blip r:embed="rId2">
            <a:extLst>
              <a:ext uri="{28A0092B-C50C-407E-A947-70E740481C1C}">
                <a14:useLocalDpi xmlns:a14="http://schemas.microsoft.com/office/drawing/2010/main" val="0"/>
              </a:ext>
            </a:extLst>
          </a:blip>
          <a:srcRect r="8969"/>
          <a:stretch/>
        </p:blipFill>
        <p:spPr bwMode="auto">
          <a:xfrm>
            <a:off x="3510116" y="14710"/>
            <a:ext cx="8681884" cy="635664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dirty="0" smtClean="0"/>
              <a:t>Rider Procedures </a:t>
            </a:r>
            <a:endParaRPr lang="en-US"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110760"/>
            <a:ext cx="4902200" cy="1100565"/>
          </a:xfrm>
        </p:spPr>
        <p:txBody>
          <a:bodyPr/>
          <a:lstStyle/>
          <a:p>
            <a:r>
              <a:rPr lang="en-US" dirty="0" smtClean="0"/>
              <a:t>COVID 19 Safety Protection Guidelines for parents, students and drivers – Nancy Jensen, Ca State Certified School Bus Driver Instructor</a:t>
            </a:r>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7</a:t>
            </a:fld>
            <a:endParaRPr lang="en-US" dirty="0"/>
          </a:p>
        </p:txBody>
      </p:sp>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Steps prior to boarding</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Parents, students and driver responsibilities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sp>
        <p:nvSpPr>
          <p:cNvPr id="4" name="TextBox 3"/>
          <p:cNvSpPr txBox="1"/>
          <p:nvPr/>
        </p:nvSpPr>
        <p:spPr>
          <a:xfrm>
            <a:off x="431800" y="1368000"/>
            <a:ext cx="11079619" cy="4770537"/>
          </a:xfrm>
          <a:prstGeom prst="rect">
            <a:avLst/>
          </a:prstGeom>
          <a:solidFill>
            <a:schemeClr val="tx1">
              <a:lumMod val="85000"/>
              <a:lumOff val="15000"/>
            </a:schemeClr>
          </a:solidFill>
        </p:spPr>
        <p:txBody>
          <a:bodyPr wrap="square" rtlCol="0">
            <a:spAutoFit/>
          </a:bodyPr>
          <a:lstStyle/>
          <a:p>
            <a:r>
              <a:rPr lang="en-US" sz="2400" b="1" dirty="0">
                <a:solidFill>
                  <a:schemeClr val="bg1">
                    <a:lumMod val="95000"/>
                  </a:schemeClr>
                </a:solidFill>
              </a:rPr>
              <a:t>Parents will screen their students at home using a template provided to them.  A temperature check is part of this screening</a:t>
            </a:r>
            <a:r>
              <a:rPr lang="en-US" sz="2400" b="1" dirty="0" smtClean="0">
                <a:solidFill>
                  <a:schemeClr val="bg1">
                    <a:lumMod val="95000"/>
                  </a:schemeClr>
                </a:solidFill>
              </a:rPr>
              <a:t>.</a:t>
            </a:r>
          </a:p>
          <a:p>
            <a:endParaRPr lang="en-US" sz="2400" b="1" dirty="0">
              <a:solidFill>
                <a:schemeClr val="bg1">
                  <a:lumMod val="95000"/>
                </a:schemeClr>
              </a:solidFill>
            </a:endParaRPr>
          </a:p>
          <a:p>
            <a:r>
              <a:rPr lang="en-US" sz="2400" b="1" dirty="0">
                <a:solidFill>
                  <a:schemeClr val="bg1">
                    <a:lumMod val="95000"/>
                  </a:schemeClr>
                </a:solidFill>
              </a:rPr>
              <a:t>Drivers will visually/passive screen looking at students for signs of illness</a:t>
            </a:r>
            <a:r>
              <a:rPr lang="en-US" sz="2400" b="1" dirty="0" smtClean="0">
                <a:solidFill>
                  <a:schemeClr val="bg1">
                    <a:lumMod val="95000"/>
                  </a:schemeClr>
                </a:solidFill>
              </a:rPr>
              <a:t>.</a:t>
            </a:r>
          </a:p>
          <a:p>
            <a:endParaRPr lang="en-US" sz="2400" b="1" dirty="0">
              <a:solidFill>
                <a:schemeClr val="bg1">
                  <a:lumMod val="95000"/>
                </a:schemeClr>
              </a:solidFill>
            </a:endParaRPr>
          </a:p>
          <a:p>
            <a:r>
              <a:rPr lang="en-US" sz="2400" b="1" dirty="0">
                <a:solidFill>
                  <a:schemeClr val="bg1">
                    <a:lumMod val="95000"/>
                  </a:schemeClr>
                </a:solidFill>
              </a:rPr>
              <a:t>At the bus stop and on the bus:</a:t>
            </a:r>
          </a:p>
          <a:p>
            <a:pPr marL="342900" lvl="0" indent="-342900">
              <a:buFont typeface="Arial" panose="020B0604020202020204" pitchFamily="34" charset="0"/>
              <a:buChar char="•"/>
            </a:pPr>
            <a:r>
              <a:rPr lang="en-US" sz="2000" b="1" dirty="0">
                <a:solidFill>
                  <a:schemeClr val="bg1">
                    <a:lumMod val="95000"/>
                  </a:schemeClr>
                </a:solidFill>
              </a:rPr>
              <a:t>Students must wear a mask at all </a:t>
            </a:r>
            <a:r>
              <a:rPr lang="en-US" sz="2000" b="1" dirty="0" smtClean="0">
                <a:solidFill>
                  <a:schemeClr val="bg1">
                    <a:lumMod val="95000"/>
                  </a:schemeClr>
                </a:solidFill>
              </a:rPr>
              <a:t>times.  </a:t>
            </a:r>
            <a:r>
              <a:rPr lang="en-US" sz="2000" b="1" dirty="0">
                <a:solidFill>
                  <a:schemeClr val="bg1">
                    <a:lumMod val="95000"/>
                  </a:schemeClr>
                </a:solidFill>
              </a:rPr>
              <a:t>I</a:t>
            </a:r>
            <a:r>
              <a:rPr lang="en-US" sz="2000" b="1" dirty="0" smtClean="0">
                <a:solidFill>
                  <a:schemeClr val="bg1">
                    <a:lumMod val="95000"/>
                  </a:schemeClr>
                </a:solidFill>
              </a:rPr>
              <a:t>f a student needs a mask, one will be provided.</a:t>
            </a:r>
            <a:endParaRPr lang="en-US" sz="2000" b="1" dirty="0">
              <a:solidFill>
                <a:schemeClr val="bg1">
                  <a:lumMod val="95000"/>
                </a:schemeClr>
              </a:solidFill>
            </a:endParaRPr>
          </a:p>
          <a:p>
            <a:pPr marL="342900" lvl="0" indent="-342900">
              <a:buFont typeface="Arial" panose="020B0604020202020204" pitchFamily="34" charset="0"/>
              <a:buChar char="•"/>
            </a:pPr>
            <a:r>
              <a:rPr lang="en-US" sz="2000" b="1" dirty="0">
                <a:solidFill>
                  <a:schemeClr val="bg1">
                    <a:lumMod val="95000"/>
                  </a:schemeClr>
                </a:solidFill>
              </a:rPr>
              <a:t>Students will scan on and off the bus using provided school bus pass card</a:t>
            </a:r>
          </a:p>
          <a:p>
            <a:pPr marL="342900" lvl="0" indent="-342900">
              <a:buFont typeface="Arial" panose="020B0604020202020204" pitchFamily="34" charset="0"/>
              <a:buChar char="•"/>
            </a:pPr>
            <a:r>
              <a:rPr lang="en-US" sz="2000" b="1" dirty="0">
                <a:solidFill>
                  <a:schemeClr val="bg1">
                    <a:lumMod val="95000"/>
                  </a:schemeClr>
                </a:solidFill>
              </a:rPr>
              <a:t>Students will following the loading and seating directions given by the drivers. Students will sit in marked seats only and wear a seatbelt if present.  </a:t>
            </a:r>
          </a:p>
          <a:p>
            <a:pPr marL="342900" lvl="0" indent="-342900">
              <a:buFont typeface="Arial" panose="020B0604020202020204" pitchFamily="34" charset="0"/>
              <a:buChar char="•"/>
            </a:pPr>
            <a:r>
              <a:rPr lang="en-US" sz="2000" b="1" dirty="0">
                <a:solidFill>
                  <a:schemeClr val="bg1">
                    <a:lumMod val="95000"/>
                  </a:schemeClr>
                </a:solidFill>
              </a:rPr>
              <a:t>Students will be seated from the back of the vehicle toward the front alternating - No Exceptions.</a:t>
            </a:r>
          </a:p>
          <a:p>
            <a:pPr marL="342900" lvl="0" indent="-342900">
              <a:buFont typeface="Arial" panose="020B0604020202020204" pitchFamily="34" charset="0"/>
              <a:buChar char="•"/>
            </a:pPr>
            <a:r>
              <a:rPr lang="en-US" sz="2000" b="1" dirty="0">
                <a:solidFill>
                  <a:schemeClr val="bg1">
                    <a:lumMod val="95000"/>
                  </a:schemeClr>
                </a:solidFill>
              </a:rPr>
              <a:t>At large bus stops, younger students will line up at the end of the line when waiting to load the school bus, so they end up in the front of the bus.</a:t>
            </a:r>
          </a:p>
        </p:txBody>
      </p:sp>
    </p:spTree>
    <p:extLst>
      <p:ext uri="{BB962C8B-B14F-4D97-AF65-F5344CB8AC3E}">
        <p14:creationId xmlns:p14="http://schemas.microsoft.com/office/powerpoint/2010/main" val="2580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smtClean="0"/>
              <a:t>Student suspected of being ill (TBD)</a:t>
            </a:r>
            <a:endParaRPr lang="en-US" dirty="0"/>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smtClean="0"/>
              <a:t>Parents, students and driver responsibilities </a:t>
            </a:r>
            <a:endParaRPr lang="en-US"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sp>
        <p:nvSpPr>
          <p:cNvPr id="4" name="TextBox 3"/>
          <p:cNvSpPr txBox="1"/>
          <p:nvPr/>
        </p:nvSpPr>
        <p:spPr>
          <a:xfrm>
            <a:off x="431800" y="1368000"/>
            <a:ext cx="11079619" cy="830997"/>
          </a:xfrm>
          <a:prstGeom prst="rect">
            <a:avLst/>
          </a:prstGeom>
          <a:solidFill>
            <a:schemeClr val="tx1">
              <a:lumMod val="95000"/>
              <a:lumOff val="5000"/>
            </a:schemeClr>
          </a:solidFill>
        </p:spPr>
        <p:txBody>
          <a:bodyPr wrap="square" rtlCol="0">
            <a:spAutoFit/>
          </a:bodyPr>
          <a:lstStyle/>
          <a:p>
            <a:r>
              <a:rPr lang="en-US" dirty="0"/>
              <a:t> </a:t>
            </a:r>
            <a:r>
              <a:rPr lang="en-US" sz="2400" b="1" dirty="0">
                <a:solidFill>
                  <a:schemeClr val="bg1"/>
                </a:solidFill>
              </a:rPr>
              <a:t>Procedures for when a student is suspected of being ill at the school bus stop or school site before boarding school bus.  (TBD) </a:t>
            </a:r>
          </a:p>
        </p:txBody>
      </p:sp>
    </p:spTree>
    <p:extLst>
      <p:ext uri="{BB962C8B-B14F-4D97-AF65-F5344CB8AC3E}">
        <p14:creationId xmlns:p14="http://schemas.microsoft.com/office/powerpoint/2010/main" val="249567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C526B9E6D8C4FB6A1BFE0441B65A5" ma:contentTypeVersion="12" ma:contentTypeDescription="Create a new document." ma:contentTypeScope="" ma:versionID="b0a6af465eeb88e5979a981654435666">
  <xsd:schema xmlns:xsd="http://www.w3.org/2001/XMLSchema" xmlns:xs="http://www.w3.org/2001/XMLSchema" xmlns:p="http://schemas.microsoft.com/office/2006/metadata/properties" xmlns:ns2="ed9c5adc-750d-4e99-90da-b55c0f2beef2" xmlns:ns3="0abe3c6c-f7c8-45a2-b30d-5d23b9191ad9" targetNamespace="http://schemas.microsoft.com/office/2006/metadata/properties" ma:root="true" ma:fieldsID="e61e9eb3c7e6474967db370622af6c57" ns2:_="" ns3:_="">
    <xsd:import namespace="ed9c5adc-750d-4e99-90da-b55c0f2beef2"/>
    <xsd:import namespace="0abe3c6c-f7c8-45a2-b30d-5d23b9191a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c5adc-750d-4e99-90da-b55c0f2be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e3c6c-f7c8-45a2-b30d-5d23b9191a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d9c5adc-750d-4e99-90da-b55c0f2beef2" xsi:nil="true"/>
  </documentManagement>
</p:properties>
</file>

<file path=customXml/itemProps1.xml><?xml version="1.0" encoding="utf-8"?>
<ds:datastoreItem xmlns:ds="http://schemas.openxmlformats.org/officeDocument/2006/customXml" ds:itemID="{8076957A-827E-4A56-9DD6-A63CEEF95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c5adc-750d-4e99-90da-b55c0f2beef2"/>
    <ds:schemaRef ds:uri="0abe3c6c-f7c8-45a2-b30d-5d23b9191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abe3c6c-f7c8-45a2-b30d-5d23b9191ad9"/>
    <ds:schemaRef ds:uri="ed9c5adc-750d-4e99-90da-b55c0f2beef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1634</Words>
  <Application>Microsoft Office PowerPoint</Application>
  <PresentationFormat>Widescreen</PresentationFormat>
  <Paragraphs>195</Paragraphs>
  <Slides>24</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Candara</vt:lpstr>
      <vt:lpstr>Corbel</vt:lpstr>
      <vt:lpstr>Times New Roman</vt:lpstr>
      <vt:lpstr>Office Theme</vt:lpstr>
      <vt:lpstr>Acrobat Document</vt:lpstr>
      <vt:lpstr>Transportation </vt:lpstr>
      <vt:lpstr>Safe  Transportation</vt:lpstr>
      <vt:lpstr>Bus Sanitizing</vt:lpstr>
      <vt:lpstr>Bus Sanitizing Guidelines</vt:lpstr>
      <vt:lpstr>Bus Cleaning Guidelines</vt:lpstr>
      <vt:lpstr>Product information – Disinfectant </vt:lpstr>
      <vt:lpstr>Rider Procedures </vt:lpstr>
      <vt:lpstr>Steps prior to boarding</vt:lpstr>
      <vt:lpstr>Student suspected of being ill (TBD)</vt:lpstr>
      <vt:lpstr>Seating Arrangement</vt:lpstr>
      <vt:lpstr>Passive Screening</vt:lpstr>
      <vt:lpstr>Passive Screening for Drivers &amp; Students </vt:lpstr>
      <vt:lpstr>Passive Screening for Drivers &amp; Students – Continued  </vt:lpstr>
      <vt:lpstr>Bus pass/ID Card </vt:lpstr>
      <vt:lpstr>Buss Pass/ID Cards  </vt:lpstr>
      <vt:lpstr>Communications </vt:lpstr>
      <vt:lpstr>Communication – outlets </vt:lpstr>
      <vt:lpstr>Informational Handout for Parents, Students &amp; Staff</vt:lpstr>
      <vt:lpstr>Communication – Continued</vt:lpstr>
      <vt:lpstr>Routes and Schedules </vt:lpstr>
      <vt:lpstr>Special Needs Students &amp; General Education- </vt:lpstr>
      <vt:lpstr>School Site Support </vt:lpstr>
      <vt:lpstr>School staff site support  - </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15</cp:revision>
  <dcterms:created xsi:type="dcterms:W3CDTF">2020-07-01T15:41:46Z</dcterms:created>
  <dcterms:modified xsi:type="dcterms:W3CDTF">2020-08-04T19:15:27Z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0x01010034CC526B9E6D8C4FB6A1BFE0441B65A5</vt:lpwstr>
  </property>
</Properties>
</file>